
<file path=[Content_Types].xml><?xml version="1.0" encoding="utf-8"?>
<Types xmlns="http://schemas.openxmlformats.org/package/2006/content-types">
  <Default Extension="xml" ContentType="application/xml"/>
  <Default Extension="wmf" ContentType="image/x-wmf"/>
  <Default Extension="jpeg" ContentType="image/jpeg"/>
  <Default Extension="m4v" ContentType="video/unknown"/>
  <Default Extension="mp4" ContentType="video/unknown"/>
  <Default Extension="rels" ContentType="application/vnd.openxmlformats-package.relationships+xml"/>
  <Default Extension="vml" ContentType="application/vnd.openxmlformats-officedocument.vmlDrawing"/>
  <Default Extension="mov"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59" r:id="rId5"/>
    <p:sldId id="262" r:id="rId6"/>
    <p:sldId id="263" r:id="rId7"/>
    <p:sldId id="264" r:id="rId8"/>
    <p:sldId id="265" r:id="rId9"/>
    <p:sldId id="266" r:id="rId10"/>
    <p:sldId id="261" r:id="rId11"/>
    <p:sldId id="267" r:id="rId12"/>
    <p:sldId id="286" r:id="rId13"/>
    <p:sldId id="287" r:id="rId14"/>
    <p:sldId id="289" r:id="rId15"/>
    <p:sldId id="295" r:id="rId16"/>
    <p:sldId id="296" r:id="rId17"/>
    <p:sldId id="297" r:id="rId18"/>
    <p:sldId id="298" r:id="rId19"/>
    <p:sldId id="316" r:id="rId20"/>
    <p:sldId id="300" r:id="rId21"/>
    <p:sldId id="301" r:id="rId22"/>
    <p:sldId id="302" r:id="rId23"/>
    <p:sldId id="303" r:id="rId24"/>
    <p:sldId id="304" r:id="rId25"/>
    <p:sldId id="305" r:id="rId26"/>
    <p:sldId id="299" r:id="rId27"/>
    <p:sldId id="306" r:id="rId28"/>
    <p:sldId id="307" r:id="rId29"/>
    <p:sldId id="308" r:id="rId30"/>
    <p:sldId id="309" r:id="rId31"/>
    <p:sldId id="310" r:id="rId32"/>
    <p:sldId id="311" r:id="rId33"/>
    <p:sldId id="312" r:id="rId34"/>
    <p:sldId id="313" r:id="rId35"/>
    <p:sldId id="314" r:id="rId36"/>
    <p:sldId id="315" r:id="rId37"/>
    <p:sldId id="317" r:id="rId38"/>
    <p:sldId id="319"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5" d="100"/>
          <a:sy n="95" d="100"/>
        </p:scale>
        <p:origin x="-128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D917B1-4F60-2E47-A0C9-CD1633C36DAE}" type="datetimeFigureOut">
              <a:rPr lang="en-US" smtClean="0"/>
              <a:t>6/10/16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DB8AF9-6447-514E-892A-F928A27D0324}" type="slidenum">
              <a:rPr lang="en-US" smtClean="0"/>
              <a:t>‹#›</a:t>
            </a:fld>
            <a:endParaRPr lang="en-US"/>
          </a:p>
        </p:txBody>
      </p:sp>
    </p:spTree>
    <p:extLst>
      <p:ext uri="{BB962C8B-B14F-4D97-AF65-F5344CB8AC3E}">
        <p14:creationId xmlns:p14="http://schemas.microsoft.com/office/powerpoint/2010/main" val="22478098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3</a:t>
            </a:fld>
            <a:endParaRPr lang="en-US"/>
          </a:p>
        </p:txBody>
      </p:sp>
    </p:spTree>
    <p:extLst>
      <p:ext uri="{BB962C8B-B14F-4D97-AF65-F5344CB8AC3E}">
        <p14:creationId xmlns:p14="http://schemas.microsoft.com/office/powerpoint/2010/main" val="815447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C76103-A127-B140-B513-E1FBA301440B}" type="slidenum">
              <a:rPr lang="en-US"/>
              <a:pPr/>
              <a:t>18</a:t>
            </a:fld>
            <a:endParaRPr lang="en-US"/>
          </a:p>
        </p:txBody>
      </p:sp>
      <p:sp>
        <p:nvSpPr>
          <p:cNvPr id="467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67971" name="Rectangle 3"/>
          <p:cNvSpPr>
            <a:spLocks noGrp="1" noChangeArrowheads="1"/>
          </p:cNvSpPr>
          <p:nvPr>
            <p:ph type="body" idx="1"/>
          </p:nvPr>
        </p:nvSpPr>
        <p:spPr/>
        <p:txBody>
          <a:bodyPr/>
          <a:lstStyle/>
          <a:p>
            <a:r>
              <a:rPr lang="en-US" dirty="0" smtClean="0"/>
              <a:t>Wanted</a:t>
            </a:r>
            <a:r>
              <a:rPr lang="en-US" baseline="0" dirty="0" smtClean="0"/>
              <a:t> to start with systems, but understanding people is equally important….</a:t>
            </a:r>
          </a:p>
          <a:p>
            <a:endParaRPr lang="en-US" dirty="0" smtClean="0"/>
          </a:p>
          <a:p>
            <a:r>
              <a:rPr lang="en-US" dirty="0" smtClean="0"/>
              <a:t>Reviewed work &amp; interviewed people</a:t>
            </a:r>
          </a:p>
          <a:p>
            <a:r>
              <a:rPr lang="en-US" dirty="0" smtClean="0"/>
              <a:t>Our </a:t>
            </a:r>
            <a:r>
              <a:rPr lang="en-US" dirty="0"/>
              <a:t>seven interviewees span a number of disciplines, covering a wide array of direction techniques and domains. In the end, we interviewed [list folks].</a:t>
            </a:r>
          </a:p>
          <a:p>
            <a:endParaRPr lang="en-US" dirty="0"/>
          </a:p>
          <a:p>
            <a:r>
              <a:rPr lang="en-US" dirty="0"/>
              <a:t>performance folks – illicit specific emotional and physical responses.</a:t>
            </a:r>
          </a:p>
          <a:p>
            <a:r>
              <a:rPr lang="en-US" dirty="0"/>
              <a:t>sports instructors – teach, monitor, and guide new physical actions</a:t>
            </a:r>
          </a:p>
          <a:p>
            <a:endParaRPr lang="en-US" dirty="0"/>
          </a:p>
          <a:p>
            <a:r>
              <a:rPr lang="en-US" dirty="0"/>
              <a:t>Mention telephone operators function over a reduced sensor channel.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14E89B-C690-5642-A5DB-ABEB8D5FD25F}" type="slidenum">
              <a:rPr lang="en-US"/>
              <a:pPr/>
              <a:t>22</a:t>
            </a:fld>
            <a:endParaRPr lang="en-US"/>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3091" name="Rectangle 3"/>
          <p:cNvSpPr>
            <a:spLocks noGrp="1" noChangeArrowheads="1"/>
          </p:cNvSpPr>
          <p:nvPr>
            <p:ph type="body" idx="1"/>
          </p:nvPr>
        </p:nvSpPr>
        <p:spPr/>
        <p:txBody>
          <a:bodyPr/>
          <a:lstStyle/>
          <a:p>
            <a:r>
              <a:rPr lang="en-US" dirty="0"/>
              <a:t>This allows participants to understand why they are being asked to do particular actions</a:t>
            </a:r>
            <a:r>
              <a:rPr lang="en-US" dirty="0" smtClean="0"/>
              <a:t>.</a:t>
            </a:r>
          </a:p>
          <a:p>
            <a:endParaRPr lang="en-US" dirty="0" smtClean="0"/>
          </a:p>
          <a:p>
            <a:r>
              <a:rPr lang="en-US" dirty="0" smtClean="0"/>
              <a:t>Example: Dialog box asking ‘do you really want to delete this file? </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D877D-CE1E-0147-9D0B-01AC9829453C}" type="slidenum">
              <a:rPr lang="en-US"/>
              <a:pPr/>
              <a:t>25</a:t>
            </a:fld>
            <a:endParaRPr lang="en-US"/>
          </a:p>
        </p:txBody>
      </p:sp>
      <p:sp>
        <p:nvSpPr>
          <p:cNvPr id="472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2067" name="Rectangle 3"/>
          <p:cNvSpPr>
            <a:spLocks noGrp="1" noChangeArrowheads="1"/>
          </p:cNvSpPr>
          <p:nvPr>
            <p:ph type="body" idx="1"/>
          </p:nvPr>
        </p:nvSpPr>
        <p:spPr/>
        <p:txBody>
          <a:bodyPr/>
          <a:lstStyle/>
          <a:p>
            <a:pPr marL="228600" indent="-228600"/>
            <a:r>
              <a:rPr lang="en-US"/>
              <a:t>Two reasons to do this</a:t>
            </a:r>
          </a:p>
          <a:p>
            <a:pPr marL="228600" indent="-228600">
              <a:buFontTx/>
              <a:buAutoNum type="arabicParenBoth"/>
            </a:pPr>
            <a:r>
              <a:rPr lang="en-US"/>
              <a:t> The first reason is to establish grounding. Even a simple </a:t>
            </a:r>
            <a:r>
              <a:rPr lang="ja-JP" altLang="en-US">
                <a:latin typeface="Arial"/>
              </a:rPr>
              <a:t>‘</a:t>
            </a:r>
            <a:r>
              <a:rPr lang="en-US"/>
              <a:t>yes</a:t>
            </a:r>
            <a:r>
              <a:rPr lang="ja-JP" altLang="en-US">
                <a:latin typeface="Arial"/>
              </a:rPr>
              <a:t>’</a:t>
            </a:r>
            <a:r>
              <a:rPr lang="en-US"/>
              <a:t>/</a:t>
            </a:r>
            <a:r>
              <a:rPr lang="ja-JP" altLang="en-US">
                <a:latin typeface="Arial"/>
              </a:rPr>
              <a:t>’</a:t>
            </a:r>
            <a:r>
              <a:rPr lang="en-US"/>
              <a:t>no</a:t>
            </a:r>
            <a:r>
              <a:rPr lang="ja-JP" altLang="en-US">
                <a:latin typeface="Arial"/>
              </a:rPr>
              <a:t>’</a:t>
            </a:r>
            <a:r>
              <a:rPr lang="en-US"/>
              <a:t> recognizer on a computer could be used to determine the participant</a:t>
            </a:r>
            <a:r>
              <a:rPr lang="ja-JP" altLang="en-US">
                <a:latin typeface="Arial"/>
              </a:rPr>
              <a:t>’</a:t>
            </a:r>
            <a:r>
              <a:rPr lang="en-US"/>
              <a:t>s state.</a:t>
            </a:r>
          </a:p>
          <a:p>
            <a:pPr marL="228600" indent="-228600">
              <a:buFontTx/>
              <a:buAutoNum type="arabicParenBoth"/>
            </a:pPr>
            <a:r>
              <a:rPr lang="en-US"/>
              <a:t> The second reason is to give the participant a chance to review the direction, and repeat it themselves, fostering learning and memory.</a:t>
            </a:r>
          </a:p>
          <a:p>
            <a:pPr marL="228600" indent="-228600">
              <a:buFontTx/>
              <a:buAutoNum type="arabicParenBoth"/>
            </a:pPr>
            <a:endParaRPr lang="en-US"/>
          </a:p>
          <a:p>
            <a:pPr marL="228600" indent="-228600"/>
            <a:r>
              <a:rPr lang="en-US"/>
              <a:t>911 operators continually use confirmation, confirming every instruction they give to the user. Often by phrasing instructions as questions for the caller to answer. Here, the triage nurse describes how she confirms her directions with a caller.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BBE53-807F-334E-9520-112194508142}" type="slidenum">
              <a:rPr lang="en-US"/>
              <a:pPr/>
              <a:t>28</a:t>
            </a:fld>
            <a:endParaRPr lang="en-US"/>
          </a:p>
        </p:txBody>
      </p:sp>
      <p:sp>
        <p:nvSpPr>
          <p:cNvPr id="4751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5139" name="Rectangle 3"/>
          <p:cNvSpPr>
            <a:spLocks noGrp="1" noChangeArrowheads="1"/>
          </p:cNvSpPr>
          <p:nvPr>
            <p:ph type="body" idx="1"/>
          </p:nvPr>
        </p:nvSpPr>
        <p:spPr/>
        <p:txBody>
          <a:bodyPr/>
          <a:lstStyle/>
          <a:p>
            <a:r>
              <a:rPr lang="en-US"/>
              <a:t>the next strategy is progressive assistance, a term taken from Yankelovich et al</a:t>
            </a:r>
            <a:r>
              <a:rPr lang="ja-JP" altLang="en-US">
                <a:latin typeface="Arial"/>
              </a:rPr>
              <a:t>’</a:t>
            </a:r>
            <a:r>
              <a:rPr lang="en-US"/>
              <a:t>s work on designing speech interfaces. For example, telling a user in an ActiveCapture scenario to </a:t>
            </a:r>
            <a:r>
              <a:rPr lang="ja-JP" altLang="en-US">
                <a:latin typeface="Arial"/>
              </a:rPr>
              <a:t>“</a:t>
            </a:r>
            <a:r>
              <a:rPr lang="en-US"/>
              <a:t>Scream louder</a:t>
            </a:r>
            <a:r>
              <a:rPr lang="ja-JP" altLang="en-US">
                <a:latin typeface="Arial"/>
              </a:rPr>
              <a:t>”</a:t>
            </a:r>
            <a:r>
              <a:rPr lang="en-US"/>
              <a:t> is much more useful than just telling them to </a:t>
            </a:r>
            <a:r>
              <a:rPr lang="ja-JP" altLang="en-US">
                <a:latin typeface="Arial"/>
              </a:rPr>
              <a:t>“</a:t>
            </a:r>
            <a:r>
              <a:rPr lang="en-US"/>
              <a:t>Scream Again</a:t>
            </a:r>
            <a:r>
              <a:rPr lang="ja-JP" altLang="en-US">
                <a:latin typeface="Arial"/>
              </a:rPr>
              <a:t>”</a:t>
            </a:r>
            <a:r>
              <a:rPr lang="en-US"/>
              <a:t>. In some cases the system might not be able to determine the exact cause for a problem, in which case progressive assistance may just be the computer</a:t>
            </a:r>
            <a:r>
              <a:rPr lang="ja-JP" altLang="en-US">
                <a:latin typeface="Arial"/>
              </a:rPr>
              <a:t>’</a:t>
            </a:r>
            <a:r>
              <a:rPr lang="en-US"/>
              <a:t>s admission that it can</a:t>
            </a:r>
            <a:r>
              <a:rPr lang="ja-JP" altLang="en-US">
                <a:latin typeface="Arial"/>
              </a:rPr>
              <a:t>’</a:t>
            </a:r>
            <a:r>
              <a:rPr lang="en-US"/>
              <a:t>t determine the problem, but still suggest possible causes to consider.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A037BA-66A0-4749-9677-116857994E09}" type="slidenum">
              <a:rPr lang="en-US"/>
              <a:pPr/>
              <a:t>29</a:t>
            </a:fld>
            <a:endParaRPr lang="en-US"/>
          </a:p>
        </p:txBody>
      </p:sp>
      <p:sp>
        <p:nvSpPr>
          <p:cNvPr id="4761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6163" name="Rectangle 3"/>
          <p:cNvSpPr>
            <a:spLocks noGrp="1" noChangeArrowheads="1"/>
          </p:cNvSpPr>
          <p:nvPr>
            <p:ph type="body" idx="1"/>
          </p:nvPr>
        </p:nvSpPr>
        <p:spPr/>
        <p:txBody>
          <a:bodyPr/>
          <a:lstStyle/>
          <a:p>
            <a:r>
              <a:rPr lang="en-US"/>
              <a:t>Direction can varying from giving instructions or TELLing the subject what to do, providing a demonstration or SHOWing the subject what to do, and MAKEing the subject do something, either by physical manipulation or through stimulus-response.</a:t>
            </a:r>
          </a:p>
          <a:p>
            <a:endParaRPr lang="en-US"/>
          </a:p>
          <a:p>
            <a:r>
              <a:rPr lang="en-US"/>
              <a:t>In this clip, the gold instructor handles error by switching from giving Nathan instructions to demonstrating proper technique.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5CA5C3-F5B5-7943-AB2E-E7D0097B0EA0}" type="slidenum">
              <a:rPr lang="en-US"/>
              <a:pPr/>
              <a:t>30</a:t>
            </a:fld>
            <a:endParaRPr lang="en-US"/>
          </a:p>
        </p:txBody>
      </p:sp>
      <p:sp>
        <p:nvSpPr>
          <p:cNvPr id="4771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7187" name="Rectangle 3"/>
          <p:cNvSpPr>
            <a:spLocks noGrp="1" noChangeArrowheads="1"/>
          </p:cNvSpPr>
          <p:nvPr>
            <p:ph type="body" idx="1"/>
          </p:nvPr>
        </p:nvSpPr>
        <p:spPr/>
        <p:txBody>
          <a:bodyPr/>
          <a:lstStyle/>
          <a:p>
            <a:r>
              <a:rPr lang="en-US"/>
              <a:t>You can use multiple modalities at once. For example, in the clip I showed earlier, the Aikido instructor both physically demonstrated a roll, but also talked about each step as he was doing 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28C846-7A18-0B4B-B090-1853E83771EA}" type="slidenum">
              <a:rPr lang="en-US"/>
              <a:pPr/>
              <a:t>32</a:t>
            </a:fld>
            <a:endParaRPr lang="en-US"/>
          </a:p>
        </p:txBody>
      </p:sp>
      <p:sp>
        <p:nvSpPr>
          <p:cNvPr id="478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8211" name="Rectangle 3"/>
          <p:cNvSpPr>
            <a:spLocks noGrp="1" noChangeArrowheads="1"/>
          </p:cNvSpPr>
          <p:nvPr>
            <p:ph type="body" idx="1"/>
          </p:nvPr>
        </p:nvSpPr>
        <p:spPr/>
        <p:txBody>
          <a:bodyPr/>
          <a:lstStyle/>
          <a:p>
            <a:r>
              <a:rPr lang="en-US"/>
              <a:t>In this clip, the triage nurse describes how she changed level of discourse with a caller while discussing a child</a:t>
            </a:r>
            <a:r>
              <a:rPr lang="ja-JP" altLang="en-US">
                <a:latin typeface="Arial"/>
              </a:rPr>
              <a:t>’</a:t>
            </a:r>
            <a:r>
              <a:rPr lang="en-US"/>
              <a:t>s runny nose.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A71F23-B960-FF46-AD0D-A23404C86C44}" type="slidenum">
              <a:rPr lang="en-US"/>
              <a:pPr/>
              <a:t>33</a:t>
            </a:fld>
            <a:endParaRPr lang="en-US"/>
          </a:p>
        </p:txBody>
      </p:sp>
      <p:sp>
        <p:nvSpPr>
          <p:cNvPr id="479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9235" name="Rectangle 3"/>
          <p:cNvSpPr>
            <a:spLocks noGrp="1" noChangeArrowheads="1"/>
          </p:cNvSpPr>
          <p:nvPr>
            <p:ph type="body" idx="1"/>
          </p:nvPr>
        </p:nvSpPr>
        <p:spPr/>
        <p:txBody>
          <a:bodyPr/>
          <a:lstStyle/>
          <a:p>
            <a:r>
              <a:rPr lang="en-US"/>
              <a:t>Mention tie to confirmation.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57598-3222-AF49-8B82-C258E8C15AEF}" type="slidenum">
              <a:rPr lang="en-US"/>
              <a:pPr/>
              <a:t>35</a:t>
            </a:fld>
            <a:endParaRPr lang="en-US"/>
          </a:p>
        </p:txBody>
      </p:sp>
      <p:sp>
        <p:nvSpPr>
          <p:cNvPr id="4802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0259" name="Rectangle 3"/>
          <p:cNvSpPr>
            <a:spLocks noGrp="1" noChangeArrowheads="1"/>
          </p:cNvSpPr>
          <p:nvPr>
            <p:ph type="body" idx="1"/>
          </p:nvPr>
        </p:nvSpPr>
        <p:spPr/>
        <p:txBody>
          <a:bodyPr/>
          <a:lstStyle/>
          <a:p>
            <a:r>
              <a:rPr lang="en-US" dirty="0"/>
              <a:t>The heart of graceful failure is to recognize over-repetition and handle it accordingly. The problem may be that the user is not meeting programmed requirements, the system is malfunctioning, or there is some important context the system can not capture.</a:t>
            </a:r>
          </a:p>
          <a:p>
            <a:endParaRPr lang="en-US" dirty="0"/>
          </a:p>
          <a:p>
            <a:r>
              <a:rPr lang="en-US" dirty="0"/>
              <a:t>For example, an </a:t>
            </a:r>
            <a:r>
              <a:rPr lang="en-US" dirty="0" err="1"/>
              <a:t>ActiveCapture</a:t>
            </a:r>
            <a:r>
              <a:rPr lang="en-US" dirty="0"/>
              <a:t> scenario which instructs people to jump may be largely unsuccessful with injured or disabled users. The system design must recognize this possibility, by providing natural exits in the face of repeated failure.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 name="Shape 2114"/>
          <p:cNvSpPr>
            <a:spLocks noGrp="1" noRot="1" noChangeAspect="1"/>
          </p:cNvSpPr>
          <p:nvPr>
            <p:ph type="sldImg"/>
          </p:nvPr>
        </p:nvSpPr>
        <p:spPr>
          <a:prstGeom prst="rect">
            <a:avLst/>
          </a:prstGeom>
        </p:spPr>
        <p:txBody>
          <a:bodyPr/>
          <a:lstStyle/>
          <a:p>
            <a:endParaRPr/>
          </a:p>
        </p:txBody>
      </p:sp>
      <p:sp>
        <p:nvSpPr>
          <p:cNvPr id="2115" name="Shape 2115"/>
          <p:cNvSpPr>
            <a:spLocks noGrp="1"/>
          </p:cNvSpPr>
          <p:nvPr>
            <p:ph type="body" sz="quarter" idx="1"/>
          </p:nvPr>
        </p:nvSpPr>
        <p:spPr>
          <a:prstGeom prst="rect">
            <a:avLst/>
          </a:prstGeom>
        </p:spPr>
        <p:txBody>
          <a:bodyPr/>
          <a:lstStyle/>
          <a:p>
            <a:r>
              <a:t>In this application we can drag icons to targets to perform different actions on them.</a:t>
            </a:r>
          </a:p>
          <a:p>
            <a:endParaRPr/>
          </a:p>
          <a:p>
            <a:r>
              <a:t>The probabilistic version of this interface attempts to guess which action is going to be performed and adjust likelihood accordingly.</a:t>
            </a:r>
          </a:p>
          <a:p>
            <a:endParaRPr/>
          </a:p>
          <a:p>
            <a:r>
              <a:t>Here we adjust the scale of the targets according to likelihood, while adjusting opacity of icons.</a:t>
            </a:r>
          </a:p>
          <a:p>
            <a:endParaRPr/>
          </a:p>
          <a:p>
            <a:r>
              <a:t>This shows off another feature we have, which is that we can configure which feedback techniques to apply to which interactors by wrapping feedback into a meta-feedback object which changes what feedback to use based on interactor id, context,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a system know I am </a:t>
            </a:r>
            <a:r>
              <a:rPr lang="en-US" i="1" dirty="0" smtClean="0"/>
              <a:t>addressing </a:t>
            </a:r>
            <a:r>
              <a:rPr lang="en-US" dirty="0" smtClean="0"/>
              <a:t>it?</a:t>
            </a:r>
          </a:p>
          <a:p>
            <a:r>
              <a:rPr lang="en-US" dirty="0" smtClean="0"/>
              <a:t>How do I know a system is </a:t>
            </a:r>
            <a:r>
              <a:rPr lang="en-US" i="1" dirty="0" smtClean="0"/>
              <a:t>attending </a:t>
            </a:r>
            <a:r>
              <a:rPr lang="en-US" dirty="0" smtClean="0"/>
              <a:t>to me?</a:t>
            </a:r>
          </a:p>
          <a:p>
            <a:r>
              <a:rPr lang="en-US" dirty="0" smtClean="0"/>
              <a:t>When I issue a command/</a:t>
            </a:r>
            <a:r>
              <a:rPr lang="en-US" i="1" dirty="0" smtClean="0"/>
              <a:t>action</a:t>
            </a:r>
            <a:r>
              <a:rPr lang="en-US" dirty="0" smtClean="0"/>
              <a:t>, how does the system know what it relates to?</a:t>
            </a:r>
          </a:p>
          <a:p>
            <a:r>
              <a:rPr lang="en-US" dirty="0" smtClean="0"/>
              <a:t>How do I know that the system correctly </a:t>
            </a:r>
            <a:r>
              <a:rPr lang="en-US" i="1" dirty="0" smtClean="0"/>
              <a:t>understands </a:t>
            </a:r>
            <a:r>
              <a:rPr lang="en-US" dirty="0" smtClean="0"/>
              <a:t>my command and correctly executes my intended action?</a:t>
            </a:r>
          </a:p>
          <a:p>
            <a:endParaRPr lang="en-US" dirty="0" smtClean="0"/>
          </a:p>
          <a:p>
            <a:r>
              <a:rPr lang="en-US" b="1" dirty="0" smtClean="0"/>
              <a:t>What </a:t>
            </a:r>
            <a:r>
              <a:rPr lang="en-US" dirty="0" smtClean="0"/>
              <a:t>did the system do?</a:t>
            </a:r>
            <a:endParaRPr lang="en-US" b="1" dirty="0" smtClean="0"/>
          </a:p>
          <a:p>
            <a:r>
              <a:rPr lang="en-US" b="1" dirty="0" smtClean="0"/>
              <a:t>What </a:t>
            </a:r>
            <a:r>
              <a:rPr lang="en-US" dirty="0" smtClean="0"/>
              <a:t>if I do W, what will the system do? </a:t>
            </a:r>
          </a:p>
          <a:p>
            <a:r>
              <a:rPr lang="en-US" b="1" dirty="0" smtClean="0"/>
              <a:t>Why </a:t>
            </a:r>
            <a:r>
              <a:rPr lang="en-US" dirty="0" smtClean="0"/>
              <a:t>did the system do X?</a:t>
            </a:r>
          </a:p>
          <a:p>
            <a:r>
              <a:rPr lang="en-US" b="1" dirty="0" smtClean="0"/>
              <a:t>Why </a:t>
            </a:r>
            <a:r>
              <a:rPr lang="en-US" dirty="0" smtClean="0"/>
              <a:t>did the system </a:t>
            </a:r>
            <a:r>
              <a:rPr lang="en-US" b="1" dirty="0" smtClean="0"/>
              <a:t>not </a:t>
            </a:r>
            <a:r>
              <a:rPr lang="en-US" dirty="0" smtClean="0"/>
              <a:t>do Y</a:t>
            </a:r>
          </a:p>
          <a:p>
            <a:r>
              <a:rPr lang="en-US" b="1" dirty="0" smtClean="0"/>
              <a:t>How </a:t>
            </a:r>
            <a:r>
              <a:rPr lang="en-US" dirty="0" smtClean="0"/>
              <a:t>do I get the system to do Z? </a:t>
            </a:r>
            <a:endParaRPr lang="en-US" dirty="0" smtClean="0">
              <a:effectLst/>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4</a:t>
            </a:fld>
            <a:endParaRPr lang="en-US"/>
          </a:p>
        </p:txBody>
      </p:sp>
    </p:spTree>
    <p:extLst>
      <p:ext uri="{BB962C8B-B14F-4D97-AF65-F5344CB8AC3E}">
        <p14:creationId xmlns:p14="http://schemas.microsoft.com/office/powerpoint/2010/main" val="1130249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Did she fracture any bones in the fall? How long ago did this happen?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she didn’t fall, How does the system detect falls?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5</a:t>
            </a:fld>
            <a:endParaRPr lang="en-US"/>
          </a:p>
        </p:txBody>
      </p:sp>
    </p:spTree>
    <p:extLst>
      <p:ext uri="{BB962C8B-B14F-4D97-AF65-F5344CB8AC3E}">
        <p14:creationId xmlns:p14="http://schemas.microsoft.com/office/powerpoint/2010/main" val="2350537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Why </a:t>
            </a:r>
            <a:r>
              <a:rPr lang="en-US" sz="1200" kern="1200" dirty="0" smtClean="0">
                <a:solidFill>
                  <a:schemeClr val="tx1"/>
                </a:solidFill>
                <a:effectLst/>
                <a:latin typeface="+mn-lt"/>
                <a:ea typeface="+mn-ea"/>
                <a:cs typeface="+mn-cs"/>
              </a:rPr>
              <a:t>did it </a:t>
            </a:r>
            <a:r>
              <a:rPr lang="en-US" sz="1200" i="1" kern="1200" dirty="0" smtClean="0">
                <a:solidFill>
                  <a:schemeClr val="tx1"/>
                </a:solidFill>
                <a:effectLst/>
                <a:latin typeface="+mn-lt"/>
                <a:ea typeface="+mn-ea"/>
                <a:cs typeface="+mn-cs"/>
              </a:rPr>
              <a:t>not </a:t>
            </a:r>
            <a:r>
              <a:rPr lang="en-US" sz="1200" kern="1200" dirty="0" smtClean="0">
                <a:solidFill>
                  <a:schemeClr val="tx1"/>
                </a:solidFill>
                <a:effectLst/>
                <a:latin typeface="+mn-lt"/>
                <a:ea typeface="+mn-ea"/>
                <a:cs typeface="+mn-cs"/>
              </a:rPr>
              <a:t>tell me about the Museum? How does it determine my loca0on? </a:t>
            </a:r>
            <a:endParaRPr lang="en-US" dirty="0" smtClean="0">
              <a:effectLst/>
            </a:endParaRPr>
          </a:p>
          <a:p>
            <a:r>
              <a:rPr lang="en-US" sz="1200" i="1" kern="1200" dirty="0" smtClean="0">
                <a:solidFill>
                  <a:schemeClr val="tx1"/>
                </a:solidFill>
                <a:effectLst/>
                <a:latin typeface="+mn-lt"/>
                <a:ea typeface="+mn-ea"/>
                <a:cs typeface="+mn-cs"/>
              </a:rPr>
              <a:t>Providing explana7ons to these ques7ons can make Intelligent systems </a:t>
            </a:r>
            <a:r>
              <a:rPr lang="en-US" sz="1200" b="1" i="1" kern="1200" dirty="0" smtClean="0">
                <a:solidFill>
                  <a:schemeClr val="tx1"/>
                </a:solidFill>
                <a:effectLst/>
                <a:latin typeface="+mn-lt"/>
                <a:ea typeface="+mn-ea"/>
                <a:cs typeface="+mn-cs"/>
              </a:rPr>
              <a:t>Intelligible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7</a:t>
            </a:fld>
            <a:endParaRPr lang="en-US"/>
          </a:p>
        </p:txBody>
      </p:sp>
    </p:spTree>
    <p:extLst>
      <p:ext uri="{BB962C8B-B14F-4D97-AF65-F5344CB8AC3E}">
        <p14:creationId xmlns:p14="http://schemas.microsoft.com/office/powerpoint/2010/main" val="235160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add further slides from </a:t>
            </a:r>
            <a:r>
              <a:rPr lang="en-US" dirty="0" err="1" smtClean="0"/>
              <a:t>Dey-intelligibility.pdf</a:t>
            </a:r>
            <a:endParaRPr lang="en-US" dirty="0" smtClean="0"/>
          </a:p>
          <a:p>
            <a:r>
              <a:rPr lang="en-US" dirty="0" smtClean="0"/>
              <a:t>Appropriateness; criticality; goal-supportive; externalities should all be considered in designing for</a:t>
            </a:r>
            <a:r>
              <a:rPr lang="en-US" baseline="0" dirty="0" smtClean="0"/>
              <a:t> this. </a:t>
            </a:r>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9</a:t>
            </a:fld>
            <a:endParaRPr lang="en-US"/>
          </a:p>
        </p:txBody>
      </p:sp>
    </p:spTree>
    <p:extLst>
      <p:ext uri="{BB962C8B-B14F-4D97-AF65-F5344CB8AC3E}">
        <p14:creationId xmlns:p14="http://schemas.microsoft.com/office/powerpoint/2010/main" val="41187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897B96-B843-6842-B57F-D59383960784}" type="slidenum">
              <a:rPr lang="en-US"/>
              <a:pPr/>
              <a:t>12</a:t>
            </a:fld>
            <a:endParaRPr lang="en-US"/>
          </a:p>
        </p:txBody>
      </p:sp>
      <p:sp>
        <p:nvSpPr>
          <p:cNvPr id="4751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5139" name="Rectangle 3"/>
          <p:cNvSpPr>
            <a:spLocks noGrp="1" noChangeArrowheads="1"/>
          </p:cNvSpPr>
          <p:nvPr>
            <p:ph type="body" idx="1"/>
          </p:nvPr>
        </p:nvSpPr>
        <p:spPr/>
        <p:txBody>
          <a:bodyPr/>
          <a:lstStyle/>
          <a:p>
            <a:r>
              <a:rPr lang="en-US"/>
              <a:t>Magnify mediator?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800" dirty="0" smtClean="0"/>
              <a:t>Mediation</a:t>
            </a:r>
          </a:p>
          <a:p>
            <a:pPr lvl="1">
              <a:lnSpc>
                <a:spcPct val="90000"/>
              </a:lnSpc>
            </a:pPr>
            <a:r>
              <a:rPr lang="en-US" sz="2400" dirty="0" smtClean="0"/>
              <a:t>dialogue between user and computer</a:t>
            </a:r>
          </a:p>
          <a:p>
            <a:pPr lvl="1">
              <a:lnSpc>
                <a:spcPct val="90000"/>
              </a:lnSpc>
            </a:pPr>
            <a:r>
              <a:rPr lang="en-US" sz="2400" dirty="0" smtClean="0"/>
              <a:t>used for </a:t>
            </a:r>
            <a:r>
              <a:rPr lang="en-US" sz="2400" i="1" dirty="0" smtClean="0"/>
              <a:t>resolving uncertainty</a:t>
            </a:r>
          </a:p>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15</a:t>
            </a:fld>
            <a:endParaRPr lang="en-US" dirty="0"/>
          </a:p>
        </p:txBody>
      </p:sp>
    </p:spTree>
    <p:extLst>
      <p:ext uri="{BB962C8B-B14F-4D97-AF65-F5344CB8AC3E}">
        <p14:creationId xmlns:p14="http://schemas.microsoft.com/office/powerpoint/2010/main" val="421934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800" dirty="0" smtClean="0"/>
              <a:t>Mediation</a:t>
            </a:r>
          </a:p>
          <a:p>
            <a:pPr lvl="1">
              <a:lnSpc>
                <a:spcPct val="90000"/>
              </a:lnSpc>
            </a:pPr>
            <a:r>
              <a:rPr lang="en-US" sz="2400" dirty="0" smtClean="0"/>
              <a:t>dialogue between user and computer</a:t>
            </a:r>
          </a:p>
          <a:p>
            <a:pPr lvl="1">
              <a:lnSpc>
                <a:spcPct val="90000"/>
              </a:lnSpc>
            </a:pPr>
            <a:r>
              <a:rPr lang="en-US" sz="2400" dirty="0" smtClean="0"/>
              <a:t>used for </a:t>
            </a:r>
            <a:r>
              <a:rPr lang="en-US" sz="2400" i="1" dirty="0" smtClean="0"/>
              <a:t>resolving uncertainty</a:t>
            </a:r>
          </a:p>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16</a:t>
            </a:fld>
            <a:endParaRPr lang="en-US" dirty="0"/>
          </a:p>
        </p:txBody>
      </p:sp>
    </p:spTree>
    <p:extLst>
      <p:ext uri="{BB962C8B-B14F-4D97-AF65-F5344CB8AC3E}">
        <p14:creationId xmlns:p14="http://schemas.microsoft.com/office/powerpoint/2010/main" val="4219341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800" dirty="0" smtClean="0"/>
              <a:t>Probably more…</a:t>
            </a:r>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17</a:t>
            </a:fld>
            <a:endParaRPr lang="en-US" dirty="0"/>
          </a:p>
        </p:txBody>
      </p:sp>
    </p:spTree>
    <p:extLst>
      <p:ext uri="{BB962C8B-B14F-4D97-AF65-F5344CB8AC3E}">
        <p14:creationId xmlns:p14="http://schemas.microsoft.com/office/powerpoint/2010/main" val="4219341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09120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87893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2661456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37" name="Shape 37"/>
          <p:cNvSpPr>
            <a:spLocks noGrp="1"/>
          </p:cNvSpPr>
          <p:nvPr>
            <p:ph type="sldNum" sz="quarter" idx="2"/>
          </p:nvPr>
        </p:nvSpPr>
        <p:spPr>
          <a:xfrm>
            <a:off x="105640" y="6555002"/>
            <a:ext cx="221386" cy="21031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7262611"/>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246190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5E44DA98-C0FC-854E-AB07-237AA4D4DE51}" type="datetimeFigureOut">
              <a:rPr lang="en-US" smtClean="0"/>
              <a:t>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33746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5E44DA98-C0FC-854E-AB07-237AA4D4DE51}" type="datetimeFigureOut">
              <a:rPr lang="en-US" smtClean="0"/>
              <a:t>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82181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5E44DA98-C0FC-854E-AB07-237AA4D4DE51}" type="datetimeFigureOut">
              <a:rPr lang="en-US" smtClean="0"/>
              <a:t>6/10/16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76757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5E44DA98-C0FC-854E-AB07-237AA4D4DE51}" type="datetimeFigureOut">
              <a:rPr lang="en-US" smtClean="0"/>
              <a:t>6/10/16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55502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4DA98-C0FC-854E-AB07-237AA4D4DE51}" type="datetimeFigureOut">
              <a:rPr lang="en-US" smtClean="0"/>
              <a:t>6/10/16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274240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5E44DA98-C0FC-854E-AB07-237AA4D4DE51}" type="datetimeFigureOut">
              <a:rPr lang="en-US" smtClean="0"/>
              <a:t>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976431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5E44DA98-C0FC-854E-AB07-237AA4D4DE51}" type="datetimeFigureOut">
              <a:rPr lang="en-US" smtClean="0"/>
              <a:t>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1356124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44DA98-C0FC-854E-AB07-237AA4D4DE51}" type="datetimeFigureOut">
              <a:rPr lang="en-US" smtClean="0"/>
              <a:t>6/10/16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A7BA2F-D2BD-A341-8173-F9D09600107C}" type="slidenum">
              <a:rPr lang="en-US" smtClean="0"/>
              <a:t>‹#›</a:t>
            </a:fld>
            <a:endParaRPr lang="en-US"/>
          </a:p>
        </p:txBody>
      </p:sp>
    </p:spTree>
    <p:extLst>
      <p:ext uri="{BB962C8B-B14F-4D97-AF65-F5344CB8AC3E}">
        <p14:creationId xmlns:p14="http://schemas.microsoft.com/office/powerpoint/2010/main" val="2203024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0.png"/><Relationship Id="rId1" Type="http://schemas.microsoft.com/office/2007/relationships/media" Target="../media/media2.mov"/><Relationship Id="rId2" Type="http://schemas.openxmlformats.org/officeDocument/2006/relationships/video" Target="../media/media2.mo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1.png"/><Relationship Id="rId1" Type="http://schemas.microsoft.com/office/2007/relationships/media" Target="../media/media3.mov"/><Relationship Id="rId2" Type="http://schemas.openxmlformats.org/officeDocument/2006/relationships/video" Target="../media/media3.mo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2.png"/><Relationship Id="rId1" Type="http://schemas.microsoft.com/office/2007/relationships/media" Target="../media/media4.mov"/><Relationship Id="rId2" Type="http://schemas.openxmlformats.org/officeDocument/2006/relationships/video" Target="../media/media4.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1" Type="http://schemas.microsoft.com/office/2007/relationships/media" Target="../media/media5.mov"/><Relationship Id="rId2" Type="http://schemas.openxmlformats.org/officeDocument/2006/relationships/video" Target="../media/media5.mov"/></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1.bin"/><Relationship Id="rId5" Type="http://schemas.openxmlformats.org/officeDocument/2006/relationships/image" Target="../media/image21.png"/><Relationship Id="rId6" Type="http://schemas.openxmlformats.org/officeDocument/2006/relationships/oleObject" Target="../embeddings/oleObject2.bin"/><Relationship Id="rId7" Type="http://schemas.openxmlformats.org/officeDocument/2006/relationships/image" Target="../media/image22.png"/><Relationship Id="rId8" Type="http://schemas.openxmlformats.org/officeDocument/2006/relationships/image" Target="../media/image23.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1" Type="http://schemas.microsoft.com/office/2007/relationships/media" Target="../media/media1.mov"/><Relationship Id="rId2" Type="http://schemas.openxmlformats.org/officeDocument/2006/relationships/video" Target="../media/media1.mo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5.png"/><Relationship Id="rId1" Type="http://schemas.microsoft.com/office/2007/relationships/media" Target="../media/media6.m4v"/><Relationship Id="rId2" Type="http://schemas.openxmlformats.org/officeDocument/2006/relationships/video" Target="../media/media6.m4v"/></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6.png"/><Relationship Id="rId1" Type="http://schemas.microsoft.com/office/2007/relationships/media" Target="../media/media7.m4v"/><Relationship Id="rId2" Type="http://schemas.openxmlformats.org/officeDocument/2006/relationships/video" Target="../media/media7.m4v"/></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27.png"/><Relationship Id="rId1" Type="http://schemas.microsoft.com/office/2007/relationships/media" Target="../media/media8.m4v"/><Relationship Id="rId2" Type="http://schemas.openxmlformats.org/officeDocument/2006/relationships/video" Target="../media/media8.m4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wmf"/><Relationship Id="rId5" Type="http://schemas.openxmlformats.org/officeDocument/2006/relationships/image" Target="../media/image30.w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31.png"/><Relationship Id="rId1" Type="http://schemas.microsoft.com/office/2007/relationships/media" Target="../media/media9.m4v"/><Relationship Id="rId2" Type="http://schemas.openxmlformats.org/officeDocument/2006/relationships/video" Target="../media/media9.m4v"/></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32.png"/><Relationship Id="rId1" Type="http://schemas.microsoft.com/office/2007/relationships/media" Target="../media/media10.m4v"/><Relationship Id="rId2" Type="http://schemas.openxmlformats.org/officeDocument/2006/relationships/video" Target="../media/media10.m4v"/></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4" Type="http://schemas.microsoft.com/office/2007/relationships/hdphoto" Target="../media/hdphoto2.wdp"/><Relationship Id="rId5" Type="http://schemas.openxmlformats.org/officeDocument/2006/relationships/image" Target="../media/image34.jpeg"/><Relationship Id="rId6" Type="http://schemas.microsoft.com/office/2007/relationships/hdphoto" Target="../media/hdphoto3.wdp"/><Relationship Id="rId7" Type="http://schemas.openxmlformats.org/officeDocument/2006/relationships/image" Target="../media/image23.w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5.png"/><Relationship Id="rId5" Type="http://schemas.openxmlformats.org/officeDocument/2006/relationships/image" Target="../media/image36.png"/><Relationship Id="rId1" Type="http://schemas.microsoft.com/office/2007/relationships/media" Target="../media/media4.mov"/><Relationship Id="rId2" Type="http://schemas.openxmlformats.org/officeDocument/2006/relationships/video" Target="../media/media4.mov"/></Relationships>
</file>

<file path=ppt/slides/_rels/slide35.xml.rels><?xml version="1.0" encoding="UTF-8" standalone="yes"?>
<Relationships xmlns="http://schemas.openxmlformats.org/package/2006/relationships"><Relationship Id="rId3" Type="http://schemas.openxmlformats.org/officeDocument/2006/relationships/image" Target="../media/image37.wmf"/><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9.png"/><Relationship Id="rId1" Type="http://schemas.openxmlformats.org/officeDocument/2006/relationships/video" Target="NULL" TargetMode="External"/><Relationship Id="rId2" Type="http://schemas.microsoft.com/office/2007/relationships/media" Target="../media/media11.mp4"/></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9.xml"/><Relationship Id="rId5" Type="http://schemas.openxmlformats.org/officeDocument/2006/relationships/image" Target="../media/image40.png"/><Relationship Id="rId1" Type="http://schemas.microsoft.com/office/2007/relationships/media" Target="../media/media12.mov"/><Relationship Id="rId2" Type="http://schemas.openxmlformats.org/officeDocument/2006/relationships/video" Target="../media/media12.mov"/></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41.png"/><Relationship Id="rId1" Type="http://schemas.microsoft.com/office/2007/relationships/media" Target="../media/media13.mov"/><Relationship Id="rId2" Type="http://schemas.openxmlformats.org/officeDocument/2006/relationships/video" Target="../media/media13.mov"/></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Usable Machine </a:t>
            </a:r>
            <a:r>
              <a:rPr lang="en-US" dirty="0" smtClean="0"/>
              <a:t>Learning I</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857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b="1" dirty="0" smtClean="0"/>
              <a:t>Control what is going on [discuss]</a:t>
            </a:r>
          </a:p>
          <a:p>
            <a:pPr marL="0" indent="0">
              <a:buNone/>
            </a:pPr>
            <a:r>
              <a:rPr lang="en-US" dirty="0" smtClean="0"/>
              <a:t>Potential cost to user </a:t>
            </a:r>
          </a:p>
          <a:p>
            <a:pPr lvl="1"/>
            <a:r>
              <a:rPr lang="en-US" dirty="0" smtClean="0"/>
              <a:t>Corrections</a:t>
            </a:r>
          </a:p>
          <a:p>
            <a:pPr lvl="1"/>
            <a:r>
              <a:rPr lang="en-US"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386766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dirty="0" smtClean="0"/>
              <a:t>Control what is going on [discuss]</a:t>
            </a:r>
          </a:p>
          <a:p>
            <a:pPr marL="0" indent="0">
              <a:buNone/>
            </a:pPr>
            <a:r>
              <a:rPr lang="en-US" dirty="0" smtClean="0"/>
              <a:t>Potential cost to user </a:t>
            </a:r>
          </a:p>
          <a:p>
            <a:pPr lvl="1"/>
            <a:r>
              <a:rPr lang="en-US" b="1" dirty="0" smtClean="0"/>
              <a:t>Corrections</a:t>
            </a:r>
          </a:p>
          <a:p>
            <a:pPr lvl="1"/>
            <a:r>
              <a:rPr lang="en-US"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54212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CB536D73-29CA-CD4B-B609-9CF45FEE8D4F}" type="slidenum">
              <a:rPr lang="en-US"/>
              <a:pPr/>
              <a:t>12</a:t>
            </a:fld>
            <a:endParaRPr lang="en-US"/>
          </a:p>
        </p:txBody>
      </p:sp>
      <p:sp>
        <p:nvSpPr>
          <p:cNvPr id="174082" name="Rectangle 2"/>
          <p:cNvSpPr>
            <a:spLocks noGrp="1" noChangeArrowheads="1"/>
          </p:cNvSpPr>
          <p:nvPr>
            <p:ph type="title"/>
          </p:nvPr>
        </p:nvSpPr>
        <p:spPr/>
        <p:txBody>
          <a:bodyPr/>
          <a:lstStyle/>
          <a:p>
            <a:r>
              <a:rPr lang="en-US"/>
              <a:t>SILK (Landay, Myers 1996)</a:t>
            </a:r>
          </a:p>
        </p:txBody>
      </p:sp>
      <p:pic>
        <p:nvPicPr>
          <p:cNvPr id="174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28800"/>
            <a:ext cx="5943600" cy="441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085" name="Freeform 5"/>
          <p:cNvSpPr>
            <a:spLocks/>
          </p:cNvSpPr>
          <p:nvPr/>
        </p:nvSpPr>
        <p:spPr bwMode="auto">
          <a:xfrm>
            <a:off x="1963738" y="3138488"/>
            <a:ext cx="2817812" cy="2327275"/>
          </a:xfrm>
          <a:custGeom>
            <a:avLst/>
            <a:gdLst>
              <a:gd name="T0" fmla="*/ 474 w 1775"/>
              <a:gd name="T1" fmla="*/ 59 h 1466"/>
              <a:gd name="T2" fmla="*/ 71 w 1775"/>
              <a:gd name="T3" fmla="*/ 404 h 1466"/>
              <a:gd name="T4" fmla="*/ 42 w 1775"/>
              <a:gd name="T5" fmla="*/ 482 h 1466"/>
              <a:gd name="T6" fmla="*/ 150 w 1775"/>
              <a:gd name="T7" fmla="*/ 630 h 1466"/>
              <a:gd name="T8" fmla="*/ 110 w 1775"/>
              <a:gd name="T9" fmla="*/ 669 h 1466"/>
              <a:gd name="T10" fmla="*/ 22 w 1775"/>
              <a:gd name="T11" fmla="*/ 876 h 1466"/>
              <a:gd name="T12" fmla="*/ 268 w 1775"/>
              <a:gd name="T13" fmla="*/ 1220 h 1466"/>
              <a:gd name="T14" fmla="*/ 445 w 1775"/>
              <a:gd name="T15" fmla="*/ 1141 h 1466"/>
              <a:gd name="T16" fmla="*/ 445 w 1775"/>
              <a:gd name="T17" fmla="*/ 1072 h 1466"/>
              <a:gd name="T18" fmla="*/ 415 w 1775"/>
              <a:gd name="T19" fmla="*/ 1082 h 1466"/>
              <a:gd name="T20" fmla="*/ 366 w 1775"/>
              <a:gd name="T21" fmla="*/ 1308 h 1466"/>
              <a:gd name="T22" fmla="*/ 435 w 1775"/>
              <a:gd name="T23" fmla="*/ 1377 h 1466"/>
              <a:gd name="T24" fmla="*/ 612 w 1775"/>
              <a:gd name="T25" fmla="*/ 1466 h 1466"/>
              <a:gd name="T26" fmla="*/ 907 w 1775"/>
              <a:gd name="T27" fmla="*/ 1377 h 1466"/>
              <a:gd name="T28" fmla="*/ 1015 w 1775"/>
              <a:gd name="T29" fmla="*/ 1240 h 1466"/>
              <a:gd name="T30" fmla="*/ 1005 w 1775"/>
              <a:gd name="T31" fmla="*/ 1200 h 1466"/>
              <a:gd name="T32" fmla="*/ 1025 w 1775"/>
              <a:gd name="T33" fmla="*/ 1299 h 1466"/>
              <a:gd name="T34" fmla="*/ 1182 w 1775"/>
              <a:gd name="T35" fmla="*/ 1368 h 1466"/>
              <a:gd name="T36" fmla="*/ 1389 w 1775"/>
              <a:gd name="T37" fmla="*/ 1348 h 1466"/>
              <a:gd name="T38" fmla="*/ 1576 w 1775"/>
              <a:gd name="T39" fmla="*/ 1122 h 1466"/>
              <a:gd name="T40" fmla="*/ 1507 w 1775"/>
              <a:gd name="T41" fmla="*/ 945 h 1466"/>
              <a:gd name="T42" fmla="*/ 1458 w 1775"/>
              <a:gd name="T43" fmla="*/ 954 h 1466"/>
              <a:gd name="T44" fmla="*/ 1487 w 1775"/>
              <a:gd name="T45" fmla="*/ 994 h 1466"/>
              <a:gd name="T46" fmla="*/ 1605 w 1775"/>
              <a:gd name="T47" fmla="*/ 964 h 1466"/>
              <a:gd name="T48" fmla="*/ 1763 w 1775"/>
              <a:gd name="T49" fmla="*/ 777 h 1466"/>
              <a:gd name="T50" fmla="*/ 1772 w 1775"/>
              <a:gd name="T51" fmla="*/ 699 h 1466"/>
              <a:gd name="T52" fmla="*/ 1645 w 1775"/>
              <a:gd name="T53" fmla="*/ 472 h 1466"/>
              <a:gd name="T54" fmla="*/ 1546 w 1775"/>
              <a:gd name="T55" fmla="*/ 423 h 1466"/>
              <a:gd name="T56" fmla="*/ 1576 w 1775"/>
              <a:gd name="T57" fmla="*/ 295 h 1466"/>
              <a:gd name="T58" fmla="*/ 1251 w 1775"/>
              <a:gd name="T59" fmla="*/ 0 h 1466"/>
              <a:gd name="T60" fmla="*/ 996 w 1775"/>
              <a:gd name="T61" fmla="*/ 40 h 1466"/>
              <a:gd name="T62" fmla="*/ 966 w 1775"/>
              <a:gd name="T63" fmla="*/ 59 h 1466"/>
              <a:gd name="T64" fmla="*/ 917 w 1775"/>
              <a:gd name="T65" fmla="*/ 49 h 1466"/>
              <a:gd name="T66" fmla="*/ 789 w 1775"/>
              <a:gd name="T67" fmla="*/ 59 h 1466"/>
              <a:gd name="T68" fmla="*/ 563 w 1775"/>
              <a:gd name="T69" fmla="*/ 138 h 1466"/>
              <a:gd name="T70" fmla="*/ 543 w 1775"/>
              <a:gd name="T71" fmla="*/ 89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75" h="1466">
                <a:moveTo>
                  <a:pt x="474" y="59"/>
                </a:moveTo>
                <a:cubicBezTo>
                  <a:pt x="305" y="128"/>
                  <a:pt x="179" y="259"/>
                  <a:pt x="71" y="404"/>
                </a:cubicBezTo>
                <a:cubicBezTo>
                  <a:pt x="61" y="430"/>
                  <a:pt x="44" y="454"/>
                  <a:pt x="42" y="482"/>
                </a:cubicBezTo>
                <a:cubicBezTo>
                  <a:pt x="36" y="584"/>
                  <a:pt x="74" y="599"/>
                  <a:pt x="150" y="630"/>
                </a:cubicBezTo>
                <a:cubicBezTo>
                  <a:pt x="355" y="609"/>
                  <a:pt x="183" y="627"/>
                  <a:pt x="110" y="669"/>
                </a:cubicBezTo>
                <a:cubicBezTo>
                  <a:pt x="65" y="738"/>
                  <a:pt x="42" y="796"/>
                  <a:pt x="22" y="876"/>
                </a:cubicBezTo>
                <a:cubicBezTo>
                  <a:pt x="0" y="1067"/>
                  <a:pt x="73" y="1192"/>
                  <a:pt x="268" y="1220"/>
                </a:cubicBezTo>
                <a:cubicBezTo>
                  <a:pt x="341" y="1208"/>
                  <a:pt x="387" y="1188"/>
                  <a:pt x="445" y="1141"/>
                </a:cubicBezTo>
                <a:cubicBezTo>
                  <a:pt x="454" y="1123"/>
                  <a:pt x="484" y="1088"/>
                  <a:pt x="445" y="1072"/>
                </a:cubicBezTo>
                <a:cubicBezTo>
                  <a:pt x="435" y="1068"/>
                  <a:pt x="425" y="1079"/>
                  <a:pt x="415" y="1082"/>
                </a:cubicBezTo>
                <a:cubicBezTo>
                  <a:pt x="335" y="1144"/>
                  <a:pt x="319" y="1193"/>
                  <a:pt x="366" y="1308"/>
                </a:cubicBezTo>
                <a:cubicBezTo>
                  <a:pt x="378" y="1338"/>
                  <a:pt x="408" y="1359"/>
                  <a:pt x="435" y="1377"/>
                </a:cubicBezTo>
                <a:cubicBezTo>
                  <a:pt x="491" y="1413"/>
                  <a:pt x="612" y="1466"/>
                  <a:pt x="612" y="1466"/>
                </a:cubicBezTo>
                <a:cubicBezTo>
                  <a:pt x="732" y="1442"/>
                  <a:pt x="811" y="1445"/>
                  <a:pt x="907" y="1377"/>
                </a:cubicBezTo>
                <a:cubicBezTo>
                  <a:pt x="961" y="1338"/>
                  <a:pt x="986" y="1297"/>
                  <a:pt x="1015" y="1240"/>
                </a:cubicBezTo>
                <a:cubicBezTo>
                  <a:pt x="1046" y="1178"/>
                  <a:pt x="1048" y="1186"/>
                  <a:pt x="1005" y="1200"/>
                </a:cubicBezTo>
                <a:cubicBezTo>
                  <a:pt x="1012" y="1233"/>
                  <a:pt x="1009" y="1269"/>
                  <a:pt x="1025" y="1299"/>
                </a:cubicBezTo>
                <a:cubicBezTo>
                  <a:pt x="1057" y="1359"/>
                  <a:pt x="1128" y="1357"/>
                  <a:pt x="1182" y="1368"/>
                </a:cubicBezTo>
                <a:cubicBezTo>
                  <a:pt x="1251" y="1361"/>
                  <a:pt x="1322" y="1365"/>
                  <a:pt x="1389" y="1348"/>
                </a:cubicBezTo>
                <a:cubicBezTo>
                  <a:pt x="1500" y="1319"/>
                  <a:pt x="1540" y="1216"/>
                  <a:pt x="1576" y="1122"/>
                </a:cubicBezTo>
                <a:cubicBezTo>
                  <a:pt x="1566" y="1053"/>
                  <a:pt x="1558" y="996"/>
                  <a:pt x="1507" y="945"/>
                </a:cubicBezTo>
                <a:cubicBezTo>
                  <a:pt x="1491" y="948"/>
                  <a:pt x="1464" y="939"/>
                  <a:pt x="1458" y="954"/>
                </a:cubicBezTo>
                <a:cubicBezTo>
                  <a:pt x="1452" y="969"/>
                  <a:pt x="1471" y="993"/>
                  <a:pt x="1487" y="994"/>
                </a:cubicBezTo>
                <a:cubicBezTo>
                  <a:pt x="1527" y="997"/>
                  <a:pt x="1566" y="974"/>
                  <a:pt x="1605" y="964"/>
                </a:cubicBezTo>
                <a:cubicBezTo>
                  <a:pt x="1683" y="909"/>
                  <a:pt x="1725" y="865"/>
                  <a:pt x="1763" y="777"/>
                </a:cubicBezTo>
                <a:cubicBezTo>
                  <a:pt x="1766" y="751"/>
                  <a:pt x="1775" y="725"/>
                  <a:pt x="1772" y="699"/>
                </a:cubicBezTo>
                <a:cubicBezTo>
                  <a:pt x="1763" y="627"/>
                  <a:pt x="1703" y="515"/>
                  <a:pt x="1645" y="472"/>
                </a:cubicBezTo>
                <a:cubicBezTo>
                  <a:pt x="1615" y="450"/>
                  <a:pt x="1546" y="423"/>
                  <a:pt x="1546" y="423"/>
                </a:cubicBezTo>
                <a:cubicBezTo>
                  <a:pt x="1529" y="356"/>
                  <a:pt x="1560" y="359"/>
                  <a:pt x="1576" y="295"/>
                </a:cubicBezTo>
                <a:cubicBezTo>
                  <a:pt x="1526" y="123"/>
                  <a:pt x="1415" y="46"/>
                  <a:pt x="1251" y="0"/>
                </a:cubicBezTo>
                <a:cubicBezTo>
                  <a:pt x="1163" y="8"/>
                  <a:pt x="1082" y="25"/>
                  <a:pt x="996" y="40"/>
                </a:cubicBezTo>
                <a:cubicBezTo>
                  <a:pt x="986" y="46"/>
                  <a:pt x="978" y="58"/>
                  <a:pt x="966" y="59"/>
                </a:cubicBezTo>
                <a:cubicBezTo>
                  <a:pt x="949" y="61"/>
                  <a:pt x="934" y="49"/>
                  <a:pt x="917" y="49"/>
                </a:cubicBezTo>
                <a:cubicBezTo>
                  <a:pt x="874" y="49"/>
                  <a:pt x="832" y="56"/>
                  <a:pt x="789" y="59"/>
                </a:cubicBezTo>
                <a:cubicBezTo>
                  <a:pt x="610" y="126"/>
                  <a:pt x="686" y="102"/>
                  <a:pt x="563" y="138"/>
                </a:cubicBezTo>
                <a:cubicBezTo>
                  <a:pt x="556" y="122"/>
                  <a:pt x="543" y="89"/>
                  <a:pt x="543" y="89"/>
                </a:cubicBezTo>
              </a:path>
            </a:pathLst>
          </a:custGeom>
          <a:noFill/>
          <a:ln w="5715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74086" name="Freeform 6"/>
          <p:cNvSpPr>
            <a:spLocks/>
          </p:cNvSpPr>
          <p:nvPr/>
        </p:nvSpPr>
        <p:spPr bwMode="auto">
          <a:xfrm>
            <a:off x="3756025" y="3165475"/>
            <a:ext cx="3359150" cy="1706563"/>
          </a:xfrm>
          <a:custGeom>
            <a:avLst/>
            <a:gdLst>
              <a:gd name="T0" fmla="*/ 575 w 2116"/>
              <a:gd name="T1" fmla="*/ 42 h 1075"/>
              <a:gd name="T2" fmla="*/ 427 w 2116"/>
              <a:gd name="T3" fmla="*/ 13 h 1075"/>
              <a:gd name="T4" fmla="*/ 152 w 2116"/>
              <a:gd name="T5" fmla="*/ 209 h 1075"/>
              <a:gd name="T6" fmla="*/ 142 w 2116"/>
              <a:gd name="T7" fmla="*/ 239 h 1075"/>
              <a:gd name="T8" fmla="*/ 201 w 2116"/>
              <a:gd name="T9" fmla="*/ 278 h 1075"/>
              <a:gd name="T10" fmla="*/ 270 w 2116"/>
              <a:gd name="T11" fmla="*/ 259 h 1075"/>
              <a:gd name="T12" fmla="*/ 191 w 2116"/>
              <a:gd name="T13" fmla="*/ 278 h 1075"/>
              <a:gd name="T14" fmla="*/ 63 w 2116"/>
              <a:gd name="T15" fmla="*/ 475 h 1075"/>
              <a:gd name="T16" fmla="*/ 53 w 2116"/>
              <a:gd name="T17" fmla="*/ 544 h 1075"/>
              <a:gd name="T18" fmla="*/ 181 w 2116"/>
              <a:gd name="T19" fmla="*/ 652 h 1075"/>
              <a:gd name="T20" fmla="*/ 329 w 2116"/>
              <a:gd name="T21" fmla="*/ 1055 h 1075"/>
              <a:gd name="T22" fmla="*/ 673 w 2116"/>
              <a:gd name="T23" fmla="*/ 888 h 1075"/>
              <a:gd name="T24" fmla="*/ 860 w 2116"/>
              <a:gd name="T25" fmla="*/ 1036 h 1075"/>
              <a:gd name="T26" fmla="*/ 1027 w 2116"/>
              <a:gd name="T27" fmla="*/ 1065 h 1075"/>
              <a:gd name="T28" fmla="*/ 1293 w 2116"/>
              <a:gd name="T29" fmla="*/ 918 h 1075"/>
              <a:gd name="T30" fmla="*/ 1352 w 2116"/>
              <a:gd name="T31" fmla="*/ 937 h 1075"/>
              <a:gd name="T32" fmla="*/ 1440 w 2116"/>
              <a:gd name="T33" fmla="*/ 1046 h 1075"/>
              <a:gd name="T34" fmla="*/ 1509 w 2116"/>
              <a:gd name="T35" fmla="*/ 1075 h 1075"/>
              <a:gd name="T36" fmla="*/ 1656 w 2116"/>
              <a:gd name="T37" fmla="*/ 1055 h 1075"/>
              <a:gd name="T38" fmla="*/ 1814 w 2116"/>
              <a:gd name="T39" fmla="*/ 908 h 1075"/>
              <a:gd name="T40" fmla="*/ 1922 w 2116"/>
              <a:gd name="T41" fmla="*/ 977 h 1075"/>
              <a:gd name="T42" fmla="*/ 2099 w 2116"/>
              <a:gd name="T43" fmla="*/ 780 h 1075"/>
              <a:gd name="T44" fmla="*/ 2070 w 2116"/>
              <a:gd name="T45" fmla="*/ 593 h 1075"/>
              <a:gd name="T46" fmla="*/ 2109 w 2116"/>
              <a:gd name="T47" fmla="*/ 485 h 1075"/>
              <a:gd name="T48" fmla="*/ 2050 w 2116"/>
              <a:gd name="T49" fmla="*/ 298 h 1075"/>
              <a:gd name="T50" fmla="*/ 1411 w 2116"/>
              <a:gd name="T51" fmla="*/ 101 h 1075"/>
              <a:gd name="T52" fmla="*/ 1332 w 2116"/>
              <a:gd name="T53" fmla="*/ 82 h 1075"/>
              <a:gd name="T54" fmla="*/ 1342 w 2116"/>
              <a:gd name="T55" fmla="*/ 52 h 1075"/>
              <a:gd name="T56" fmla="*/ 1273 w 2116"/>
              <a:gd name="T57" fmla="*/ 42 h 1075"/>
              <a:gd name="T58" fmla="*/ 880 w 2116"/>
              <a:gd name="T59" fmla="*/ 82 h 1075"/>
              <a:gd name="T60" fmla="*/ 811 w 2116"/>
              <a:gd name="T61" fmla="*/ 111 h 1075"/>
              <a:gd name="T62" fmla="*/ 781 w 2116"/>
              <a:gd name="T63" fmla="*/ 121 h 1075"/>
              <a:gd name="T64" fmla="*/ 830 w 2116"/>
              <a:gd name="T65" fmla="*/ 131 h 1075"/>
              <a:gd name="T66" fmla="*/ 870 w 2116"/>
              <a:gd name="T67" fmla="*/ 121 h 1075"/>
              <a:gd name="T68" fmla="*/ 771 w 2116"/>
              <a:gd name="T69" fmla="*/ 42 h 1075"/>
              <a:gd name="T70" fmla="*/ 476 w 2116"/>
              <a:gd name="T71" fmla="*/ 91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16" h="1075">
                <a:moveTo>
                  <a:pt x="575" y="42"/>
                </a:moveTo>
                <a:cubicBezTo>
                  <a:pt x="504" y="15"/>
                  <a:pt x="506" y="0"/>
                  <a:pt x="427" y="13"/>
                </a:cubicBezTo>
                <a:cubicBezTo>
                  <a:pt x="322" y="54"/>
                  <a:pt x="222" y="121"/>
                  <a:pt x="152" y="209"/>
                </a:cubicBezTo>
                <a:cubicBezTo>
                  <a:pt x="149" y="219"/>
                  <a:pt x="136" y="230"/>
                  <a:pt x="142" y="239"/>
                </a:cubicBezTo>
                <a:cubicBezTo>
                  <a:pt x="156" y="258"/>
                  <a:pt x="178" y="274"/>
                  <a:pt x="201" y="278"/>
                </a:cubicBezTo>
                <a:cubicBezTo>
                  <a:pt x="225" y="282"/>
                  <a:pt x="294" y="259"/>
                  <a:pt x="270" y="259"/>
                </a:cubicBezTo>
                <a:cubicBezTo>
                  <a:pt x="243" y="259"/>
                  <a:pt x="217" y="272"/>
                  <a:pt x="191" y="278"/>
                </a:cubicBezTo>
                <a:cubicBezTo>
                  <a:pt x="121" y="332"/>
                  <a:pt x="91" y="392"/>
                  <a:pt x="63" y="475"/>
                </a:cubicBezTo>
                <a:cubicBezTo>
                  <a:pt x="60" y="498"/>
                  <a:pt x="49" y="521"/>
                  <a:pt x="53" y="544"/>
                </a:cubicBezTo>
                <a:cubicBezTo>
                  <a:pt x="63" y="603"/>
                  <a:pt x="131" y="639"/>
                  <a:pt x="181" y="652"/>
                </a:cubicBezTo>
                <a:cubicBezTo>
                  <a:pt x="0" y="791"/>
                  <a:pt x="187" y="985"/>
                  <a:pt x="329" y="1055"/>
                </a:cubicBezTo>
                <a:cubicBezTo>
                  <a:pt x="504" y="1034"/>
                  <a:pt x="575" y="1035"/>
                  <a:pt x="673" y="888"/>
                </a:cubicBezTo>
                <a:cubicBezTo>
                  <a:pt x="735" y="938"/>
                  <a:pt x="786" y="1002"/>
                  <a:pt x="860" y="1036"/>
                </a:cubicBezTo>
                <a:cubicBezTo>
                  <a:pt x="899" y="1054"/>
                  <a:pt x="987" y="1060"/>
                  <a:pt x="1027" y="1065"/>
                </a:cubicBezTo>
                <a:cubicBezTo>
                  <a:pt x="1155" y="1040"/>
                  <a:pt x="1201" y="1007"/>
                  <a:pt x="1293" y="918"/>
                </a:cubicBezTo>
                <a:cubicBezTo>
                  <a:pt x="1313" y="924"/>
                  <a:pt x="1336" y="924"/>
                  <a:pt x="1352" y="937"/>
                </a:cubicBezTo>
                <a:cubicBezTo>
                  <a:pt x="1514" y="1066"/>
                  <a:pt x="1265" y="929"/>
                  <a:pt x="1440" y="1046"/>
                </a:cubicBezTo>
                <a:cubicBezTo>
                  <a:pt x="1461" y="1060"/>
                  <a:pt x="1486" y="1065"/>
                  <a:pt x="1509" y="1075"/>
                </a:cubicBezTo>
                <a:cubicBezTo>
                  <a:pt x="1558" y="1068"/>
                  <a:pt x="1608" y="1066"/>
                  <a:pt x="1656" y="1055"/>
                </a:cubicBezTo>
                <a:cubicBezTo>
                  <a:pt x="1724" y="1039"/>
                  <a:pt x="1776" y="962"/>
                  <a:pt x="1814" y="908"/>
                </a:cubicBezTo>
                <a:cubicBezTo>
                  <a:pt x="1853" y="947"/>
                  <a:pt x="1870" y="964"/>
                  <a:pt x="1922" y="977"/>
                </a:cubicBezTo>
                <a:cubicBezTo>
                  <a:pt x="2024" y="951"/>
                  <a:pt x="2067" y="875"/>
                  <a:pt x="2099" y="780"/>
                </a:cubicBezTo>
                <a:cubicBezTo>
                  <a:pt x="2092" y="717"/>
                  <a:pt x="2088" y="654"/>
                  <a:pt x="2070" y="593"/>
                </a:cubicBezTo>
                <a:cubicBezTo>
                  <a:pt x="2080" y="556"/>
                  <a:pt x="2106" y="523"/>
                  <a:pt x="2109" y="485"/>
                </a:cubicBezTo>
                <a:cubicBezTo>
                  <a:pt x="2116" y="385"/>
                  <a:pt x="2101" y="375"/>
                  <a:pt x="2050" y="298"/>
                </a:cubicBezTo>
                <a:cubicBezTo>
                  <a:pt x="1885" y="50"/>
                  <a:pt x="1701" y="109"/>
                  <a:pt x="1411" y="101"/>
                </a:cubicBezTo>
                <a:cubicBezTo>
                  <a:pt x="1385" y="95"/>
                  <a:pt x="1354" y="98"/>
                  <a:pt x="1332" y="82"/>
                </a:cubicBezTo>
                <a:cubicBezTo>
                  <a:pt x="1323" y="76"/>
                  <a:pt x="1351" y="58"/>
                  <a:pt x="1342" y="52"/>
                </a:cubicBezTo>
                <a:cubicBezTo>
                  <a:pt x="1323" y="39"/>
                  <a:pt x="1296" y="45"/>
                  <a:pt x="1273" y="42"/>
                </a:cubicBezTo>
                <a:cubicBezTo>
                  <a:pt x="951" y="65"/>
                  <a:pt x="1082" y="45"/>
                  <a:pt x="880" y="82"/>
                </a:cubicBezTo>
                <a:cubicBezTo>
                  <a:pt x="857" y="92"/>
                  <a:pt x="834" y="102"/>
                  <a:pt x="811" y="111"/>
                </a:cubicBezTo>
                <a:cubicBezTo>
                  <a:pt x="801" y="115"/>
                  <a:pt x="774" y="113"/>
                  <a:pt x="781" y="121"/>
                </a:cubicBezTo>
                <a:cubicBezTo>
                  <a:pt x="792" y="133"/>
                  <a:pt x="814" y="128"/>
                  <a:pt x="830" y="131"/>
                </a:cubicBezTo>
                <a:cubicBezTo>
                  <a:pt x="843" y="128"/>
                  <a:pt x="868" y="135"/>
                  <a:pt x="870" y="121"/>
                </a:cubicBezTo>
                <a:cubicBezTo>
                  <a:pt x="880" y="55"/>
                  <a:pt x="807" y="52"/>
                  <a:pt x="771" y="42"/>
                </a:cubicBezTo>
                <a:cubicBezTo>
                  <a:pt x="730" y="45"/>
                  <a:pt x="523" y="49"/>
                  <a:pt x="476" y="91"/>
                </a:cubicBezTo>
              </a:path>
            </a:pathLst>
          </a:custGeom>
          <a:noFill/>
          <a:ln w="5715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174087" name="Freeform 7"/>
          <p:cNvSpPr>
            <a:spLocks/>
          </p:cNvSpPr>
          <p:nvPr/>
        </p:nvSpPr>
        <p:spPr bwMode="auto">
          <a:xfrm>
            <a:off x="3776663" y="3916363"/>
            <a:ext cx="2987675" cy="2065337"/>
          </a:xfrm>
          <a:custGeom>
            <a:avLst/>
            <a:gdLst>
              <a:gd name="T0" fmla="*/ 265 w 1882"/>
              <a:gd name="T1" fmla="*/ 672 h 1301"/>
              <a:gd name="T2" fmla="*/ 230 w 1882"/>
              <a:gd name="T3" fmla="*/ 724 h 1301"/>
              <a:gd name="T4" fmla="*/ 213 w 1882"/>
              <a:gd name="T5" fmla="*/ 811 h 1301"/>
              <a:gd name="T6" fmla="*/ 317 w 1882"/>
              <a:gd name="T7" fmla="*/ 1046 h 1301"/>
              <a:gd name="T8" fmla="*/ 560 w 1882"/>
              <a:gd name="T9" fmla="*/ 985 h 1301"/>
              <a:gd name="T10" fmla="*/ 691 w 1882"/>
              <a:gd name="T11" fmla="*/ 994 h 1301"/>
              <a:gd name="T12" fmla="*/ 865 w 1882"/>
              <a:gd name="T13" fmla="*/ 1194 h 1301"/>
              <a:gd name="T14" fmla="*/ 1247 w 1882"/>
              <a:gd name="T15" fmla="*/ 1272 h 1301"/>
              <a:gd name="T16" fmla="*/ 1404 w 1882"/>
              <a:gd name="T17" fmla="*/ 1289 h 1301"/>
              <a:gd name="T18" fmla="*/ 1508 w 1882"/>
              <a:gd name="T19" fmla="*/ 1185 h 1301"/>
              <a:gd name="T20" fmla="*/ 1639 w 1882"/>
              <a:gd name="T21" fmla="*/ 1055 h 1301"/>
              <a:gd name="T22" fmla="*/ 1761 w 1882"/>
              <a:gd name="T23" fmla="*/ 1055 h 1301"/>
              <a:gd name="T24" fmla="*/ 1882 w 1882"/>
              <a:gd name="T25" fmla="*/ 785 h 1301"/>
              <a:gd name="T26" fmla="*/ 1656 w 1882"/>
              <a:gd name="T27" fmla="*/ 541 h 1301"/>
              <a:gd name="T28" fmla="*/ 1561 w 1882"/>
              <a:gd name="T29" fmla="*/ 489 h 1301"/>
              <a:gd name="T30" fmla="*/ 1621 w 1882"/>
              <a:gd name="T31" fmla="*/ 376 h 1301"/>
              <a:gd name="T32" fmla="*/ 1569 w 1882"/>
              <a:gd name="T33" fmla="*/ 194 h 1301"/>
              <a:gd name="T34" fmla="*/ 995 w 1882"/>
              <a:gd name="T35" fmla="*/ 2 h 1301"/>
              <a:gd name="T36" fmla="*/ 934 w 1882"/>
              <a:gd name="T37" fmla="*/ 11 h 1301"/>
              <a:gd name="T38" fmla="*/ 830 w 1882"/>
              <a:gd name="T39" fmla="*/ 46 h 1301"/>
              <a:gd name="T40" fmla="*/ 717 w 1882"/>
              <a:gd name="T41" fmla="*/ 107 h 1301"/>
              <a:gd name="T42" fmla="*/ 326 w 1882"/>
              <a:gd name="T43" fmla="*/ 228 h 1301"/>
              <a:gd name="T44" fmla="*/ 247 w 1882"/>
              <a:gd name="T45" fmla="*/ 376 h 1301"/>
              <a:gd name="T46" fmla="*/ 273 w 1882"/>
              <a:gd name="T47" fmla="*/ 359 h 1301"/>
              <a:gd name="T48" fmla="*/ 239 w 1882"/>
              <a:gd name="T49" fmla="*/ 298 h 1301"/>
              <a:gd name="T50" fmla="*/ 13 w 1882"/>
              <a:gd name="T51" fmla="*/ 507 h 1301"/>
              <a:gd name="T52" fmla="*/ 47 w 1882"/>
              <a:gd name="T53" fmla="*/ 637 h 1301"/>
              <a:gd name="T54" fmla="*/ 65 w 1882"/>
              <a:gd name="T55" fmla="*/ 62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2" h="1301">
                <a:moveTo>
                  <a:pt x="265" y="672"/>
                </a:moveTo>
                <a:cubicBezTo>
                  <a:pt x="231" y="694"/>
                  <a:pt x="239" y="680"/>
                  <a:pt x="230" y="724"/>
                </a:cubicBezTo>
                <a:cubicBezTo>
                  <a:pt x="224" y="753"/>
                  <a:pt x="213" y="811"/>
                  <a:pt x="213" y="811"/>
                </a:cubicBezTo>
                <a:cubicBezTo>
                  <a:pt x="226" y="926"/>
                  <a:pt x="209" y="1002"/>
                  <a:pt x="317" y="1046"/>
                </a:cubicBezTo>
                <a:cubicBezTo>
                  <a:pt x="409" y="1037"/>
                  <a:pt x="473" y="1014"/>
                  <a:pt x="560" y="985"/>
                </a:cubicBezTo>
                <a:cubicBezTo>
                  <a:pt x="604" y="988"/>
                  <a:pt x="648" y="985"/>
                  <a:pt x="691" y="994"/>
                </a:cubicBezTo>
                <a:cubicBezTo>
                  <a:pt x="785" y="1013"/>
                  <a:pt x="785" y="1152"/>
                  <a:pt x="865" y="1194"/>
                </a:cubicBezTo>
                <a:cubicBezTo>
                  <a:pt x="980" y="1255"/>
                  <a:pt x="1123" y="1259"/>
                  <a:pt x="1247" y="1272"/>
                </a:cubicBezTo>
                <a:cubicBezTo>
                  <a:pt x="1307" y="1301"/>
                  <a:pt x="1335" y="1297"/>
                  <a:pt x="1404" y="1289"/>
                </a:cubicBezTo>
                <a:cubicBezTo>
                  <a:pt x="1439" y="1254"/>
                  <a:pt x="1478" y="1224"/>
                  <a:pt x="1508" y="1185"/>
                </a:cubicBezTo>
                <a:cubicBezTo>
                  <a:pt x="1549" y="1131"/>
                  <a:pt x="1578" y="1085"/>
                  <a:pt x="1639" y="1055"/>
                </a:cubicBezTo>
                <a:cubicBezTo>
                  <a:pt x="1705" y="1070"/>
                  <a:pt x="1685" y="1076"/>
                  <a:pt x="1761" y="1055"/>
                </a:cubicBezTo>
                <a:cubicBezTo>
                  <a:pt x="1846" y="988"/>
                  <a:pt x="1868" y="888"/>
                  <a:pt x="1882" y="785"/>
                </a:cubicBezTo>
                <a:cubicBezTo>
                  <a:pt x="1831" y="682"/>
                  <a:pt x="1754" y="602"/>
                  <a:pt x="1656" y="541"/>
                </a:cubicBezTo>
                <a:cubicBezTo>
                  <a:pt x="1475" y="428"/>
                  <a:pt x="1681" y="581"/>
                  <a:pt x="1561" y="489"/>
                </a:cubicBezTo>
                <a:cubicBezTo>
                  <a:pt x="1571" y="421"/>
                  <a:pt x="1582" y="428"/>
                  <a:pt x="1621" y="376"/>
                </a:cubicBezTo>
                <a:cubicBezTo>
                  <a:pt x="1639" y="309"/>
                  <a:pt x="1605" y="250"/>
                  <a:pt x="1569" y="194"/>
                </a:cubicBezTo>
                <a:cubicBezTo>
                  <a:pt x="1445" y="0"/>
                  <a:pt x="1200" y="12"/>
                  <a:pt x="995" y="2"/>
                </a:cubicBezTo>
                <a:cubicBezTo>
                  <a:pt x="975" y="5"/>
                  <a:pt x="954" y="6"/>
                  <a:pt x="934" y="11"/>
                </a:cubicBezTo>
                <a:cubicBezTo>
                  <a:pt x="899" y="20"/>
                  <a:pt x="830" y="46"/>
                  <a:pt x="830" y="46"/>
                </a:cubicBezTo>
                <a:cubicBezTo>
                  <a:pt x="790" y="78"/>
                  <a:pt x="766" y="94"/>
                  <a:pt x="717" y="107"/>
                </a:cubicBezTo>
                <a:cubicBezTo>
                  <a:pt x="566" y="72"/>
                  <a:pt x="429" y="106"/>
                  <a:pt x="326" y="228"/>
                </a:cubicBezTo>
                <a:cubicBezTo>
                  <a:pt x="322" y="233"/>
                  <a:pt x="247" y="349"/>
                  <a:pt x="247" y="376"/>
                </a:cubicBezTo>
                <a:cubicBezTo>
                  <a:pt x="247" y="386"/>
                  <a:pt x="264" y="365"/>
                  <a:pt x="273" y="359"/>
                </a:cubicBezTo>
                <a:cubicBezTo>
                  <a:pt x="289" y="312"/>
                  <a:pt x="286" y="310"/>
                  <a:pt x="239" y="298"/>
                </a:cubicBezTo>
                <a:cubicBezTo>
                  <a:pt x="131" y="340"/>
                  <a:pt x="72" y="411"/>
                  <a:pt x="13" y="507"/>
                </a:cubicBezTo>
                <a:cubicBezTo>
                  <a:pt x="4" y="577"/>
                  <a:pt x="0" y="590"/>
                  <a:pt x="47" y="637"/>
                </a:cubicBezTo>
                <a:cubicBezTo>
                  <a:pt x="77" y="627"/>
                  <a:pt x="79" y="634"/>
                  <a:pt x="65" y="620"/>
                </a:cubicBezTo>
              </a:path>
            </a:pathLst>
          </a:custGeom>
          <a:noFill/>
          <a:ln w="5715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90605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dissolve">
                                      <p:cBhvr>
                                        <p:cTn id="7" dur="500"/>
                                        <p:tgtEl>
                                          <p:spTgt spid="174085"/>
                                        </p:tgtEl>
                                      </p:cBhvr>
                                    </p:animEffect>
                                  </p:childTnLst>
                                  <p:subTnLst>
                                    <p:set>
                                      <p:cBhvr override="childStyle">
                                        <p:cTn dur="1" fill="hold" display="0" masterRel="nextClick" afterEffect="1"/>
                                        <p:tgtEl>
                                          <p:spTgt spid="174085"/>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4087"/>
                                        </p:tgtEl>
                                        <p:attrNameLst>
                                          <p:attrName>style.visibility</p:attrName>
                                        </p:attrNameLst>
                                      </p:cBhvr>
                                      <p:to>
                                        <p:strVal val="visible"/>
                                      </p:to>
                                    </p:set>
                                    <p:animEffect transition="in" filter="dissolve">
                                      <p:cBhvr>
                                        <p:cTn id="12" dur="500"/>
                                        <p:tgtEl>
                                          <p:spTgt spid="174087"/>
                                        </p:tgtEl>
                                      </p:cBhvr>
                                    </p:animEffect>
                                  </p:childTnLst>
                                  <p:subTnLst>
                                    <p:set>
                                      <p:cBhvr override="childStyle">
                                        <p:cTn dur="1" fill="hold" display="0" masterRel="nextClick" afterEffect="1"/>
                                        <p:tgtEl>
                                          <p:spTgt spid="174087"/>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4086"/>
                                        </p:tgtEl>
                                        <p:attrNameLst>
                                          <p:attrName>style.visibility</p:attrName>
                                        </p:attrNameLst>
                                      </p:cBhvr>
                                      <p:to>
                                        <p:strVal val="visible"/>
                                      </p:to>
                                    </p:set>
                                    <p:animEffect transition="in" filter="dissolve">
                                      <p:cBhvr>
                                        <p:cTn id="17" dur="500"/>
                                        <p:tgtEl>
                                          <p:spTgt spid="174086"/>
                                        </p:tgtEl>
                                      </p:cBhvr>
                                    </p:animEffect>
                                  </p:childTnLst>
                                  <p:subTnLst>
                                    <p:set>
                                      <p:cBhvr override="childStyle">
                                        <p:cTn dur="1" fill="hold" display="0" masterRel="nextClick" afterEffect="1"/>
                                        <p:tgtEl>
                                          <p:spTgt spid="17408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animBg="1"/>
      <p:bldP spid="174086" grpId="0" animBg="1"/>
      <p:bldP spid="1740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Burlap	</a:t>
            </a:r>
            <a:endParaRPr lang="en-US" dirty="0"/>
          </a:p>
        </p:txBody>
      </p:sp>
      <p:pic>
        <p:nvPicPr>
          <p:cNvPr id="3" name="burlap-tentati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4128" y="1422400"/>
            <a:ext cx="5181600" cy="5435600"/>
          </a:xfrm>
          <a:prstGeom prst="rect">
            <a:avLst/>
          </a:prstGeom>
        </p:spPr>
      </p:pic>
    </p:spTree>
    <p:extLst>
      <p:ext uri="{BB962C8B-B14F-4D97-AF65-F5344CB8AC3E}">
        <p14:creationId xmlns:p14="http://schemas.microsoft.com/office/powerpoint/2010/main" val="12315794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26898DD7-DBA4-FE44-8FC9-7B3BE82C4A4D}" type="slidenum">
              <a:rPr lang="en-US"/>
              <a:pPr/>
              <a:t>14</a:t>
            </a:fld>
            <a:endParaRPr lang="en-US"/>
          </a:p>
        </p:txBody>
      </p:sp>
      <p:sp>
        <p:nvSpPr>
          <p:cNvPr id="233478" name="Rectangle 6"/>
          <p:cNvSpPr>
            <a:spLocks noGrp="1" noChangeArrowheads="1"/>
          </p:cNvSpPr>
          <p:nvPr>
            <p:ph type="title"/>
          </p:nvPr>
        </p:nvSpPr>
        <p:spPr/>
        <p:txBody>
          <a:bodyPr>
            <a:normAutofit fontScale="90000"/>
          </a:bodyPr>
          <a:lstStyle/>
          <a:p>
            <a:r>
              <a:rPr lang="en-US"/>
              <a:t>Investigations of </a:t>
            </a:r>
            <a:br>
              <a:rPr lang="en-US"/>
            </a:br>
            <a:r>
              <a:rPr lang="en-US"/>
              <a:t>Mediation Techniques</a:t>
            </a:r>
          </a:p>
        </p:txBody>
      </p:sp>
      <p:sp>
        <p:nvSpPr>
          <p:cNvPr id="233479" name="Rectangle 7"/>
          <p:cNvSpPr>
            <a:spLocks noGrp="1" noChangeArrowheads="1"/>
          </p:cNvSpPr>
          <p:nvPr>
            <p:ph type="body" sz="half" idx="1"/>
          </p:nvPr>
        </p:nvSpPr>
        <p:spPr/>
        <p:txBody>
          <a:bodyPr/>
          <a:lstStyle/>
          <a:p>
            <a:pPr>
              <a:lnSpc>
                <a:spcPct val="90000"/>
              </a:lnSpc>
            </a:pPr>
            <a:r>
              <a:rPr lang="en-US"/>
              <a:t>Multimodal correction</a:t>
            </a:r>
          </a:p>
          <a:p>
            <a:pPr lvl="1">
              <a:lnSpc>
                <a:spcPct val="90000"/>
              </a:lnSpc>
            </a:pPr>
            <a:r>
              <a:rPr lang="en-US"/>
              <a:t>Suhm (98)</a:t>
            </a:r>
          </a:p>
          <a:p>
            <a:pPr lvl="1">
              <a:lnSpc>
                <a:spcPct val="90000"/>
              </a:lnSpc>
            </a:pPr>
            <a:r>
              <a:rPr lang="en-US"/>
              <a:t>McGee et al (98)</a:t>
            </a:r>
          </a:p>
          <a:p>
            <a:pPr>
              <a:lnSpc>
                <a:spcPct val="90000"/>
              </a:lnSpc>
            </a:pPr>
            <a:r>
              <a:rPr lang="en-US"/>
              <a:t>Pen Correction</a:t>
            </a:r>
          </a:p>
          <a:p>
            <a:pPr lvl="1">
              <a:lnSpc>
                <a:spcPct val="90000"/>
              </a:lnSpc>
            </a:pPr>
            <a:r>
              <a:rPr lang="en-US"/>
              <a:t>Huerst, Yang &amp; Waibel (98)</a:t>
            </a:r>
          </a:p>
          <a:p>
            <a:pPr>
              <a:lnSpc>
                <a:spcPct val="90000"/>
              </a:lnSpc>
            </a:pPr>
            <a:endParaRPr lang="en-US"/>
          </a:p>
          <a:p>
            <a:pPr>
              <a:lnSpc>
                <a:spcPct val="90000"/>
              </a:lnSpc>
            </a:pPr>
            <a:endParaRPr lang="en-US"/>
          </a:p>
        </p:txBody>
      </p:sp>
      <p:sp>
        <p:nvSpPr>
          <p:cNvPr id="233480" name="Rectangle 8"/>
          <p:cNvSpPr>
            <a:spLocks noGrp="1" noChangeArrowheads="1"/>
          </p:cNvSpPr>
          <p:nvPr>
            <p:ph type="body" sz="half" idx="2"/>
          </p:nvPr>
        </p:nvSpPr>
        <p:spPr/>
        <p:txBody>
          <a:bodyPr/>
          <a:lstStyle/>
          <a:p>
            <a:r>
              <a:rPr lang="en-US"/>
              <a:t>Speech Correction</a:t>
            </a:r>
          </a:p>
          <a:p>
            <a:pPr lvl="1"/>
            <a:r>
              <a:rPr lang="en-US"/>
              <a:t>Ainsworth &amp; Pratt (92)</a:t>
            </a:r>
          </a:p>
          <a:p>
            <a:pPr lvl="1"/>
            <a:r>
              <a:rPr lang="en-US"/>
              <a:t>Baber &amp; Hone (93)</a:t>
            </a:r>
          </a:p>
          <a:p>
            <a:r>
              <a:rPr lang="en-US"/>
              <a:t>Mixed-initiative</a:t>
            </a:r>
          </a:p>
          <a:p>
            <a:pPr lvl="1"/>
            <a:r>
              <a:rPr lang="en-US"/>
              <a:t>Horvitz</a:t>
            </a:r>
          </a:p>
          <a:p>
            <a:r>
              <a:rPr lang="en-US"/>
              <a:t>Many Others…</a:t>
            </a:r>
          </a:p>
        </p:txBody>
      </p:sp>
    </p:spTree>
    <p:extLst>
      <p:ext uri="{BB962C8B-B14F-4D97-AF65-F5344CB8AC3E}">
        <p14:creationId xmlns:p14="http://schemas.microsoft.com/office/powerpoint/2010/main" val="17493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01D99C8-97EC-754A-AAE5-9464D5B1D94B}" type="slidenum">
              <a:rPr lang="en-US"/>
              <a:pPr/>
              <a:t>15</a:t>
            </a:fld>
            <a:endParaRPr lang="en-US"/>
          </a:p>
        </p:txBody>
      </p:sp>
      <p:sp>
        <p:nvSpPr>
          <p:cNvPr id="41988" name="Rectangle 4"/>
          <p:cNvSpPr>
            <a:spLocks noGrp="1" noChangeArrowheads="1"/>
          </p:cNvSpPr>
          <p:nvPr>
            <p:ph type="title"/>
          </p:nvPr>
        </p:nvSpPr>
        <p:spPr/>
        <p:txBody>
          <a:bodyPr/>
          <a:lstStyle/>
          <a:p>
            <a:r>
              <a:rPr lang="en-US" dirty="0" smtClean="0"/>
              <a:t>Types of Uncertainty/Errors</a:t>
            </a:r>
            <a:endParaRPr lang="en-US" dirty="0"/>
          </a:p>
        </p:txBody>
      </p:sp>
      <p:sp>
        <p:nvSpPr>
          <p:cNvPr id="41989" name="Rectangle 5"/>
          <p:cNvSpPr>
            <a:spLocks noGrp="1" noChangeArrowheads="1"/>
          </p:cNvSpPr>
          <p:nvPr>
            <p:ph type="body" idx="1"/>
          </p:nvPr>
        </p:nvSpPr>
        <p:spPr>
          <a:xfrm>
            <a:off x="1066800" y="1447800"/>
            <a:ext cx="7772400" cy="5257800"/>
          </a:xfrm>
        </p:spPr>
        <p:txBody>
          <a:bodyPr>
            <a:normAutofit/>
          </a:bodyPr>
          <a:lstStyle/>
          <a:p>
            <a:pPr indent="-285750">
              <a:lnSpc>
                <a:spcPct val="90000"/>
              </a:lnSpc>
            </a:pPr>
            <a:r>
              <a:rPr lang="en-US" dirty="0"/>
              <a:t>Recognition </a:t>
            </a:r>
            <a:r>
              <a:rPr lang="en-US" dirty="0" smtClean="0"/>
              <a:t>(interpretation</a:t>
            </a:r>
            <a:r>
              <a:rPr lang="en-US" dirty="0"/>
              <a:t>)</a:t>
            </a:r>
          </a:p>
        </p:txBody>
      </p:sp>
      <p:pic>
        <p:nvPicPr>
          <p:cNvPr id="3" name="recognition-uncertainty.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351" t="17584" r="14307"/>
          <a:stretch/>
        </p:blipFill>
        <p:spPr>
          <a:xfrm>
            <a:off x="1066800" y="2590800"/>
            <a:ext cx="5572004" cy="4267200"/>
          </a:xfrm>
          <a:prstGeom prst="rect">
            <a:avLst/>
          </a:prstGeom>
        </p:spPr>
      </p:pic>
    </p:spTree>
    <p:extLst>
      <p:ext uri="{BB962C8B-B14F-4D97-AF65-F5344CB8AC3E}">
        <p14:creationId xmlns:p14="http://schemas.microsoft.com/office/powerpoint/2010/main" val="6265064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01D99C8-97EC-754A-AAE5-9464D5B1D94B}" type="slidenum">
              <a:rPr lang="en-US"/>
              <a:pPr/>
              <a:t>16</a:t>
            </a:fld>
            <a:endParaRPr lang="en-US"/>
          </a:p>
        </p:txBody>
      </p:sp>
      <p:sp>
        <p:nvSpPr>
          <p:cNvPr id="41988" name="Rectangle 4"/>
          <p:cNvSpPr>
            <a:spLocks noGrp="1" noChangeArrowheads="1"/>
          </p:cNvSpPr>
          <p:nvPr>
            <p:ph type="title"/>
          </p:nvPr>
        </p:nvSpPr>
        <p:spPr/>
        <p:txBody>
          <a:bodyPr/>
          <a:lstStyle/>
          <a:p>
            <a:r>
              <a:rPr lang="en-US" dirty="0" smtClean="0"/>
              <a:t>Types of Uncertainty/Errors</a:t>
            </a:r>
            <a:endParaRPr lang="en-US" dirty="0"/>
          </a:p>
        </p:txBody>
      </p:sp>
      <p:sp>
        <p:nvSpPr>
          <p:cNvPr id="41989" name="Rectangle 5"/>
          <p:cNvSpPr>
            <a:spLocks noGrp="1" noChangeArrowheads="1"/>
          </p:cNvSpPr>
          <p:nvPr>
            <p:ph type="body" idx="1"/>
          </p:nvPr>
        </p:nvSpPr>
        <p:spPr>
          <a:xfrm>
            <a:off x="1066800" y="1447800"/>
            <a:ext cx="7772400" cy="5257800"/>
          </a:xfrm>
        </p:spPr>
        <p:txBody>
          <a:bodyPr>
            <a:normAutofit/>
          </a:bodyPr>
          <a:lstStyle/>
          <a:p>
            <a:pPr indent="-285750">
              <a:lnSpc>
                <a:spcPct val="90000"/>
              </a:lnSpc>
            </a:pPr>
            <a:r>
              <a:rPr lang="en-US" dirty="0"/>
              <a:t>Recognition </a:t>
            </a:r>
            <a:r>
              <a:rPr lang="en-US" dirty="0" smtClean="0"/>
              <a:t>(interpretation</a:t>
            </a:r>
            <a:r>
              <a:rPr lang="en-US" dirty="0"/>
              <a:t>)</a:t>
            </a:r>
          </a:p>
          <a:p>
            <a:pPr indent="-285750">
              <a:lnSpc>
                <a:spcPct val="90000"/>
              </a:lnSpc>
            </a:pPr>
            <a:r>
              <a:rPr lang="en-US" dirty="0" smtClean="0"/>
              <a:t>Target (receiver of input)</a:t>
            </a:r>
          </a:p>
          <a:p>
            <a:pPr>
              <a:lnSpc>
                <a:spcPct val="90000"/>
              </a:lnSpc>
            </a:pPr>
            <a:endParaRPr lang="en-US" dirty="0"/>
          </a:p>
        </p:txBody>
      </p:sp>
      <p:pic>
        <p:nvPicPr>
          <p:cNvPr id="2" name="TinyBox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 t="15858" r="13932" b="574"/>
          <a:stretch/>
        </p:blipFill>
        <p:spPr>
          <a:xfrm>
            <a:off x="-808" y="2514600"/>
            <a:ext cx="7278100" cy="4739844"/>
          </a:xfrm>
          <a:prstGeom prst="rect">
            <a:avLst/>
          </a:prstGeom>
        </p:spPr>
      </p:pic>
    </p:spTree>
    <p:extLst>
      <p:ext uri="{BB962C8B-B14F-4D97-AF65-F5344CB8AC3E}">
        <p14:creationId xmlns:p14="http://schemas.microsoft.com/office/powerpoint/2010/main" val="5626930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01D99C8-97EC-754A-AAE5-9464D5B1D94B}" type="slidenum">
              <a:rPr lang="en-US"/>
              <a:pPr/>
              <a:t>17</a:t>
            </a:fld>
            <a:endParaRPr lang="en-US"/>
          </a:p>
        </p:txBody>
      </p:sp>
      <p:sp>
        <p:nvSpPr>
          <p:cNvPr id="41988" name="Rectangle 4"/>
          <p:cNvSpPr>
            <a:spLocks noGrp="1" noChangeArrowheads="1"/>
          </p:cNvSpPr>
          <p:nvPr>
            <p:ph type="title"/>
          </p:nvPr>
        </p:nvSpPr>
        <p:spPr/>
        <p:txBody>
          <a:bodyPr/>
          <a:lstStyle/>
          <a:p>
            <a:r>
              <a:rPr lang="en-US" dirty="0" smtClean="0"/>
              <a:t>Types of Uncertainty/Errors</a:t>
            </a:r>
            <a:endParaRPr lang="en-US" dirty="0"/>
          </a:p>
        </p:txBody>
      </p:sp>
      <p:sp>
        <p:nvSpPr>
          <p:cNvPr id="41989" name="Rectangle 5"/>
          <p:cNvSpPr>
            <a:spLocks noGrp="1" noChangeArrowheads="1"/>
          </p:cNvSpPr>
          <p:nvPr>
            <p:ph type="body" idx="1"/>
          </p:nvPr>
        </p:nvSpPr>
        <p:spPr>
          <a:xfrm>
            <a:off x="1066800" y="1447800"/>
            <a:ext cx="7772400" cy="5257800"/>
          </a:xfrm>
        </p:spPr>
        <p:txBody>
          <a:bodyPr>
            <a:normAutofit/>
          </a:bodyPr>
          <a:lstStyle/>
          <a:p>
            <a:pPr indent="-285750">
              <a:lnSpc>
                <a:spcPct val="90000"/>
              </a:lnSpc>
            </a:pPr>
            <a:r>
              <a:rPr lang="en-US" dirty="0"/>
              <a:t>Recognition </a:t>
            </a:r>
            <a:r>
              <a:rPr lang="en-US" dirty="0" smtClean="0"/>
              <a:t>(interpretation</a:t>
            </a:r>
            <a:r>
              <a:rPr lang="en-US" dirty="0"/>
              <a:t>)</a:t>
            </a:r>
          </a:p>
          <a:p>
            <a:pPr indent="-285750">
              <a:lnSpc>
                <a:spcPct val="90000"/>
              </a:lnSpc>
            </a:pPr>
            <a:r>
              <a:rPr lang="en-US" dirty="0" smtClean="0"/>
              <a:t>Target (receiver of input)</a:t>
            </a:r>
          </a:p>
          <a:p>
            <a:pPr indent="-285750">
              <a:lnSpc>
                <a:spcPct val="90000"/>
              </a:lnSpc>
            </a:pPr>
            <a:r>
              <a:rPr lang="en-US" dirty="0" smtClean="0"/>
              <a:t>Rejection (missed input)</a:t>
            </a:r>
          </a:p>
          <a:p>
            <a:pPr lvl="1">
              <a:lnSpc>
                <a:spcPct val="90000"/>
              </a:lnSpc>
            </a:pPr>
            <a:endParaRPr lang="en-US" sz="2400" dirty="0"/>
          </a:p>
          <a:p>
            <a:pPr>
              <a:lnSpc>
                <a:spcPct val="90000"/>
              </a:lnSpc>
            </a:pPr>
            <a:endParaRPr lang="en-US" dirty="0"/>
          </a:p>
        </p:txBody>
      </p:sp>
      <p:pic>
        <p:nvPicPr>
          <p:cNvPr id="2" name="burlap-rejectio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4000" y="2209800"/>
            <a:ext cx="3555069" cy="3729337"/>
          </a:xfrm>
          <a:prstGeom prst="rect">
            <a:avLst/>
          </a:prstGeom>
        </p:spPr>
      </p:pic>
    </p:spTree>
    <p:extLst>
      <p:ext uri="{BB962C8B-B14F-4D97-AF65-F5344CB8AC3E}">
        <p14:creationId xmlns:p14="http://schemas.microsoft.com/office/powerpoint/2010/main" val="2530498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F519B3C4-76D8-7845-BF37-49FC84F4CB9F}" type="slidenum">
              <a:rPr lang="en-US"/>
              <a:pPr/>
              <a:t>18</a:t>
            </a:fld>
            <a:endParaRPr lang="en-US"/>
          </a:p>
        </p:txBody>
      </p:sp>
      <p:sp>
        <p:nvSpPr>
          <p:cNvPr id="8" name="Footer Placeholder 5"/>
          <p:cNvSpPr>
            <a:spLocks noGrp="1"/>
          </p:cNvSpPr>
          <p:nvPr>
            <p:ph type="ftr" sz="quarter" idx="12"/>
          </p:nvPr>
        </p:nvSpPr>
        <p:spPr/>
        <p:txBody>
          <a:bodyPr/>
          <a:lstStyle/>
          <a:p>
            <a:r>
              <a:rPr lang="en-US"/>
              <a:t>System Direction of Human Action</a:t>
            </a:r>
          </a:p>
        </p:txBody>
      </p:sp>
      <p:sp>
        <p:nvSpPr>
          <p:cNvPr id="463874" name="Rectangle 2"/>
          <p:cNvSpPr>
            <a:spLocks noGrp="1" noRot="1" noChangeArrowheads="1"/>
          </p:cNvSpPr>
          <p:nvPr>
            <p:ph type="title"/>
          </p:nvPr>
        </p:nvSpPr>
        <p:spPr/>
        <p:txBody>
          <a:bodyPr>
            <a:normAutofit fontScale="90000"/>
          </a:bodyPr>
          <a:lstStyle/>
          <a:p>
            <a:r>
              <a:rPr lang="en-US" dirty="0" smtClean="0"/>
              <a:t>How do </a:t>
            </a:r>
            <a:r>
              <a:rPr lang="en-US" i="1" dirty="0" smtClean="0"/>
              <a:t>people </a:t>
            </a:r>
            <a:r>
              <a:rPr lang="en-US" dirty="0" smtClean="0"/>
              <a:t>address uncertainty and avoid / correct error?</a:t>
            </a:r>
            <a:endParaRPr lang="en-US" dirty="0"/>
          </a:p>
        </p:txBody>
      </p:sp>
      <p:sp>
        <p:nvSpPr>
          <p:cNvPr id="463875" name="Rectangle 3"/>
          <p:cNvSpPr>
            <a:spLocks noGrp="1" noRot="1" noChangeArrowheads="1"/>
          </p:cNvSpPr>
          <p:nvPr>
            <p:ph type="body" idx="1"/>
          </p:nvPr>
        </p:nvSpPr>
        <p:spPr/>
        <p:txBody>
          <a:bodyPr/>
          <a:lstStyle/>
          <a:p>
            <a:r>
              <a:rPr lang="en-US" dirty="0"/>
              <a:t>Contextual Interviews with 7 Practitioners</a:t>
            </a:r>
          </a:p>
          <a:p>
            <a:pPr lvl="1"/>
            <a:r>
              <a:rPr lang="en-US" dirty="0"/>
              <a:t>Interview experts in human direction</a:t>
            </a:r>
          </a:p>
          <a:p>
            <a:pPr lvl="1"/>
            <a:r>
              <a:rPr lang="en-US" dirty="0"/>
              <a:t>Conducted standard interviews and observation of practice, as appropriate</a:t>
            </a:r>
          </a:p>
          <a:p>
            <a:pPr lvl="1">
              <a:buFont typeface="Wingdings" charset="0"/>
              <a:buNone/>
            </a:pPr>
            <a:endParaRPr lang="en-US" dirty="0"/>
          </a:p>
          <a:p>
            <a:r>
              <a:rPr lang="en-US" sz="2800" dirty="0"/>
              <a:t>Film &amp; Theatre Directors, Child Photographer</a:t>
            </a:r>
          </a:p>
          <a:p>
            <a:r>
              <a:rPr lang="en-US" sz="2800" dirty="0"/>
              <a:t>Golf Instructor, Aikido Sensei</a:t>
            </a:r>
          </a:p>
          <a:p>
            <a:r>
              <a:rPr lang="en-US" sz="2800" dirty="0"/>
              <a:t>911 Phone Operator, Telephone Triage Nurse</a:t>
            </a:r>
          </a:p>
        </p:txBody>
      </p:sp>
    </p:spTree>
    <p:extLst>
      <p:ext uri="{BB962C8B-B14F-4D97-AF65-F5344CB8AC3E}">
        <p14:creationId xmlns:p14="http://schemas.microsoft.com/office/powerpoint/2010/main" val="2230964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AEE13D6-2084-734C-A370-83E1D2317D64}" type="slidenum">
              <a:rPr lang="en-US"/>
              <a:pPr/>
              <a:t>19</a:t>
            </a:fld>
            <a:endParaRPr lang="en-US"/>
          </a:p>
        </p:txBody>
      </p:sp>
      <p:sp>
        <p:nvSpPr>
          <p:cNvPr id="310274" name="Rectangle 2"/>
          <p:cNvSpPr>
            <a:spLocks noGrp="1" noChangeArrowheads="1"/>
          </p:cNvSpPr>
          <p:nvPr>
            <p:ph type="title"/>
          </p:nvPr>
        </p:nvSpPr>
        <p:spPr>
          <a:xfrm>
            <a:off x="1551698" y="190500"/>
            <a:ext cx="6172200" cy="1181100"/>
          </a:xfrm>
        </p:spPr>
        <p:txBody>
          <a:bodyPr>
            <a:normAutofit/>
          </a:bodyPr>
          <a:lstStyle/>
          <a:p>
            <a:pPr defTabSz="830263"/>
            <a:r>
              <a:rPr lang="en-US" sz="4000" dirty="0">
                <a:solidFill>
                  <a:schemeClr val="tx1"/>
                </a:solidFill>
              </a:rPr>
              <a:t>Design Guidelines </a:t>
            </a:r>
          </a:p>
        </p:txBody>
      </p:sp>
      <p:sp>
        <p:nvSpPr>
          <p:cNvPr id="310275" name="Rectangle 3"/>
          <p:cNvSpPr>
            <a:spLocks noGrp="1" noChangeArrowheads="1"/>
          </p:cNvSpPr>
          <p:nvPr>
            <p:ph type="body" idx="1"/>
          </p:nvPr>
        </p:nvSpPr>
        <p:spPr>
          <a:xfrm>
            <a:off x="2097088" y="1493838"/>
            <a:ext cx="6162675" cy="4168775"/>
          </a:xfrm>
        </p:spPr>
        <p:txBody>
          <a:bodyPr/>
          <a:lstStyle/>
          <a:p>
            <a:pPr marL="311150" indent="-311150" defTabSz="830263"/>
            <a:r>
              <a:rPr lang="en-US" sz="2700" b="1"/>
              <a:t>How to handle mediation:</a:t>
            </a:r>
          </a:p>
          <a:p>
            <a:pPr marL="674688" lvl="1" indent="-258763" defTabSz="830263"/>
            <a:r>
              <a:rPr lang="en-US" sz="2300" b="1"/>
              <a:t>Distributed, multi-user settings</a:t>
            </a:r>
          </a:p>
          <a:p>
            <a:pPr marL="674688" lvl="1" indent="-258763" defTabSz="830263"/>
            <a:r>
              <a:rPr lang="en-US" sz="2300" b="1"/>
              <a:t>Set up interactions across </a:t>
            </a:r>
            <a:br>
              <a:rPr lang="en-US" sz="2300" b="1"/>
            </a:br>
            <a:r>
              <a:rPr lang="en-US" sz="2300" b="1"/>
              <a:t>time and space</a:t>
            </a:r>
          </a:p>
          <a:p>
            <a:pPr marL="311150" indent="-311150" defTabSz="830263"/>
            <a:endParaRPr lang="en-US" sz="3100" b="1"/>
          </a:p>
        </p:txBody>
      </p:sp>
      <p:pic>
        <p:nvPicPr>
          <p:cNvPr id="310276" name="Picture 4" descr="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160713"/>
            <a:ext cx="5222875" cy="346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748837"/>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dirty="0" smtClean="0"/>
              <a:t>Control what is going on</a:t>
            </a:r>
          </a:p>
          <a:p>
            <a:pPr marL="0" indent="0">
              <a:buNone/>
            </a:pPr>
            <a:r>
              <a:rPr lang="en-US" dirty="0" smtClean="0"/>
              <a:t>Potential cost to user </a:t>
            </a:r>
          </a:p>
          <a:p>
            <a:pPr lvl="1"/>
            <a:r>
              <a:rPr lang="en-US" dirty="0" smtClean="0"/>
              <a:t>Corrections</a:t>
            </a:r>
          </a:p>
          <a:p>
            <a:pPr lvl="1"/>
            <a:r>
              <a:rPr lang="en-US"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4206538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6DFF72A6-823E-954A-9ABC-3F5F1CEC347C}" type="slidenum">
              <a:rPr lang="en-US"/>
              <a:pPr/>
              <a:t>20</a:t>
            </a:fld>
            <a:endParaRPr lang="en-US"/>
          </a:p>
        </p:txBody>
      </p:sp>
      <p:sp>
        <p:nvSpPr>
          <p:cNvPr id="16" name="Footer Placeholder 5"/>
          <p:cNvSpPr>
            <a:spLocks noGrp="1"/>
          </p:cNvSpPr>
          <p:nvPr>
            <p:ph type="ftr" sz="quarter" idx="12"/>
          </p:nvPr>
        </p:nvSpPr>
        <p:spPr/>
        <p:txBody>
          <a:bodyPr/>
          <a:lstStyle/>
          <a:p>
            <a:r>
              <a:rPr lang="en-US"/>
              <a:t>System Direction of Human Action</a:t>
            </a:r>
          </a:p>
        </p:txBody>
      </p:sp>
      <p:pic>
        <p:nvPicPr>
          <p:cNvPr id="431124" name="Picture 20" descr="911_Anticipati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 y="3783932"/>
            <a:ext cx="9144000" cy="1550068"/>
          </a:xfrm>
          <a:prstGeom prst="rect">
            <a:avLst/>
          </a:prstGeom>
          <a:noFill/>
          <a:extLst>
            <a:ext uri="{909E8E84-426E-40dd-AFC4-6F175D3DCCD1}">
              <a14:hiddenFill xmlns:a14="http://schemas.microsoft.com/office/drawing/2010/main">
                <a:solidFill>
                  <a:srgbClr val="FFFFFF"/>
                </a:solidFill>
              </a14:hiddenFill>
            </a:ext>
          </a:extLst>
        </p:spPr>
      </p:pic>
      <p:sp>
        <p:nvSpPr>
          <p:cNvPr id="431106" name="Rectangle 2"/>
          <p:cNvSpPr>
            <a:spLocks noGrp="1" noRot="1" noChangeArrowheads="1"/>
          </p:cNvSpPr>
          <p:nvPr>
            <p:ph type="title"/>
          </p:nvPr>
        </p:nvSpPr>
        <p:spPr/>
        <p:txBody>
          <a:bodyPr/>
          <a:lstStyle/>
          <a:p>
            <a:r>
              <a:rPr lang="en-US"/>
              <a:t>Anticipation</a:t>
            </a:r>
          </a:p>
        </p:txBody>
      </p:sp>
      <p:sp>
        <p:nvSpPr>
          <p:cNvPr id="431107" name="Rectangle 3"/>
          <p:cNvSpPr>
            <a:spLocks noGrp="1" noRot="1" noChangeArrowheads="1"/>
          </p:cNvSpPr>
          <p:nvPr>
            <p:ph type="body" idx="1"/>
          </p:nvPr>
        </p:nvSpPr>
        <p:spPr/>
        <p:txBody>
          <a:bodyPr/>
          <a:lstStyle/>
          <a:p>
            <a:r>
              <a:rPr lang="en-US"/>
              <a:t>Anticipate common errors before they happen. Actively seek out and address problems before they disrupt interaction. </a:t>
            </a:r>
          </a:p>
        </p:txBody>
      </p:sp>
    </p:spTree>
    <p:extLst>
      <p:ext uri="{BB962C8B-B14F-4D97-AF65-F5344CB8AC3E}">
        <p14:creationId xmlns:p14="http://schemas.microsoft.com/office/powerpoint/2010/main" val="2969494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6DFF72A6-823E-954A-9ABC-3F5F1CEC347C}" type="slidenum">
              <a:rPr lang="en-US"/>
              <a:pPr/>
              <a:t>21</a:t>
            </a:fld>
            <a:endParaRPr lang="en-US"/>
          </a:p>
        </p:txBody>
      </p:sp>
      <p:sp>
        <p:nvSpPr>
          <p:cNvPr id="16" name="Footer Placeholder 5"/>
          <p:cNvSpPr>
            <a:spLocks noGrp="1"/>
          </p:cNvSpPr>
          <p:nvPr>
            <p:ph type="ftr" sz="quarter" idx="12"/>
          </p:nvPr>
        </p:nvSpPr>
        <p:spPr/>
        <p:txBody>
          <a:bodyPr/>
          <a:lstStyle/>
          <a:p>
            <a:r>
              <a:rPr lang="en-US"/>
              <a:t>System Direction of Human Action</a:t>
            </a:r>
          </a:p>
        </p:txBody>
      </p:sp>
      <p:pic>
        <p:nvPicPr>
          <p:cNvPr id="431126" name="Picture 22" descr="The image “http://www.domtools.com/~pab/images/paul-sunglasses.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352800"/>
            <a:ext cx="2816225" cy="2112963"/>
          </a:xfrm>
          <a:prstGeom prst="rect">
            <a:avLst/>
          </a:prstGeom>
          <a:noFill/>
          <a:extLst>
            <a:ext uri="{909E8E84-426E-40dd-AFC4-6F175D3DCCD1}">
              <a14:hiddenFill xmlns:a14="http://schemas.microsoft.com/office/drawing/2010/main">
                <a:solidFill>
                  <a:srgbClr val="FFFFFF"/>
                </a:solidFill>
              </a14:hiddenFill>
            </a:ext>
          </a:extLst>
        </p:spPr>
      </p:pic>
      <p:sp>
        <p:nvSpPr>
          <p:cNvPr id="431106" name="Rectangle 2"/>
          <p:cNvSpPr>
            <a:spLocks noGrp="1" noRot="1" noChangeArrowheads="1"/>
          </p:cNvSpPr>
          <p:nvPr>
            <p:ph type="title"/>
          </p:nvPr>
        </p:nvSpPr>
        <p:spPr/>
        <p:txBody>
          <a:bodyPr/>
          <a:lstStyle/>
          <a:p>
            <a:r>
              <a:rPr lang="en-US"/>
              <a:t>Anticipation</a:t>
            </a:r>
          </a:p>
        </p:txBody>
      </p:sp>
      <p:sp>
        <p:nvSpPr>
          <p:cNvPr id="431107" name="Rectangle 3"/>
          <p:cNvSpPr>
            <a:spLocks noGrp="1" noRot="1" noChangeArrowheads="1"/>
          </p:cNvSpPr>
          <p:nvPr>
            <p:ph type="body" idx="1"/>
          </p:nvPr>
        </p:nvSpPr>
        <p:spPr/>
        <p:txBody>
          <a:bodyPr/>
          <a:lstStyle/>
          <a:p>
            <a:r>
              <a:rPr lang="en-US"/>
              <a:t>Anticipate common errors before they happen. Actively seek out and address problems before they disrupt interaction. </a:t>
            </a:r>
          </a:p>
        </p:txBody>
      </p:sp>
      <p:pic>
        <p:nvPicPr>
          <p:cNvPr id="431116" name="Picture 12" descr="af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3352800"/>
            <a:ext cx="2819400" cy="2114550"/>
          </a:xfrm>
          <a:prstGeom prst="rect">
            <a:avLst/>
          </a:prstGeom>
          <a:noFill/>
          <a:extLst>
            <a:ext uri="{909E8E84-426E-40dd-AFC4-6F175D3DCCD1}">
              <a14:hiddenFill xmlns:a14="http://schemas.microsoft.com/office/drawing/2010/main">
                <a:solidFill>
                  <a:srgbClr val="FFFFFF"/>
                </a:solidFill>
              </a14:hiddenFill>
            </a:ext>
          </a:extLst>
        </p:spPr>
      </p:pic>
      <p:grpSp>
        <p:nvGrpSpPr>
          <p:cNvPr id="431128" name="Group 24"/>
          <p:cNvGrpSpPr>
            <a:grpSpLocks/>
          </p:cNvGrpSpPr>
          <p:nvPr/>
        </p:nvGrpSpPr>
        <p:grpSpPr bwMode="auto">
          <a:xfrm>
            <a:off x="4814888" y="3271838"/>
            <a:ext cx="441325" cy="766762"/>
            <a:chOff x="3033" y="2061"/>
            <a:chExt cx="160" cy="277"/>
          </a:xfrm>
        </p:grpSpPr>
        <p:sp>
          <p:nvSpPr>
            <p:cNvPr id="431119" name="Line 15"/>
            <p:cNvSpPr>
              <a:spLocks noChangeShapeType="1"/>
            </p:cNvSpPr>
            <p:nvPr/>
          </p:nvSpPr>
          <p:spPr bwMode="auto">
            <a:xfrm>
              <a:off x="3033" y="2061"/>
              <a:ext cx="160" cy="277"/>
            </a:xfrm>
            <a:prstGeom prst="line">
              <a:avLst/>
            </a:prstGeom>
            <a:noFill/>
            <a:ln w="1016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1121" name="Line 17"/>
            <p:cNvSpPr>
              <a:spLocks noChangeShapeType="1"/>
            </p:cNvSpPr>
            <p:nvPr/>
          </p:nvSpPr>
          <p:spPr bwMode="auto">
            <a:xfrm flipH="1">
              <a:off x="3033" y="2061"/>
              <a:ext cx="156" cy="276"/>
            </a:xfrm>
            <a:prstGeom prst="line">
              <a:avLst/>
            </a:prstGeom>
            <a:noFill/>
            <a:ln w="1016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31122" name="Line 18"/>
          <p:cNvSpPr>
            <a:spLocks noChangeShapeType="1"/>
          </p:cNvSpPr>
          <p:nvPr/>
        </p:nvSpPr>
        <p:spPr bwMode="auto">
          <a:xfrm>
            <a:off x="1646238" y="3713163"/>
            <a:ext cx="171450" cy="296862"/>
          </a:xfrm>
          <a:prstGeom prst="line">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1123" name="Line 19"/>
          <p:cNvSpPr>
            <a:spLocks noChangeShapeType="1"/>
          </p:cNvSpPr>
          <p:nvPr/>
        </p:nvSpPr>
        <p:spPr bwMode="auto">
          <a:xfrm flipH="1">
            <a:off x="1825625" y="3257550"/>
            <a:ext cx="393700" cy="695325"/>
          </a:xfrm>
          <a:prstGeom prst="line">
            <a:avLst/>
          </a:prstGeom>
          <a:noFill/>
          <a:ln w="1016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3257928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02B3A81D-825F-E341-A587-8D804343EE3B}" type="slidenum">
              <a:rPr lang="en-US"/>
              <a:pPr/>
              <a:t>22</a:t>
            </a:fld>
            <a:endParaRPr lang="en-US"/>
          </a:p>
        </p:txBody>
      </p:sp>
      <p:sp>
        <p:nvSpPr>
          <p:cNvPr id="9" name="Footer Placeholder 5"/>
          <p:cNvSpPr>
            <a:spLocks noGrp="1"/>
          </p:cNvSpPr>
          <p:nvPr>
            <p:ph type="ftr" sz="quarter" idx="12"/>
          </p:nvPr>
        </p:nvSpPr>
        <p:spPr/>
        <p:txBody>
          <a:bodyPr/>
          <a:lstStyle/>
          <a:p>
            <a:r>
              <a:rPr lang="en-US"/>
              <a:t>System Direction of Human Action</a:t>
            </a:r>
          </a:p>
        </p:txBody>
      </p:sp>
      <p:sp>
        <p:nvSpPr>
          <p:cNvPr id="436226" name="Rectangle 2"/>
          <p:cNvSpPr>
            <a:spLocks noGrp="1" noRot="1" noChangeArrowheads="1"/>
          </p:cNvSpPr>
          <p:nvPr>
            <p:ph type="title"/>
          </p:nvPr>
        </p:nvSpPr>
        <p:spPr/>
        <p:txBody>
          <a:bodyPr/>
          <a:lstStyle/>
          <a:p>
            <a:r>
              <a:rPr lang="en-US"/>
              <a:t>Consequences</a:t>
            </a:r>
          </a:p>
        </p:txBody>
      </p:sp>
      <p:sp>
        <p:nvSpPr>
          <p:cNvPr id="436227" name="Rectangle 3"/>
          <p:cNvSpPr>
            <a:spLocks noGrp="1" noRot="1" noChangeArrowheads="1"/>
          </p:cNvSpPr>
          <p:nvPr>
            <p:ph type="body" idx="1"/>
          </p:nvPr>
        </p:nvSpPr>
        <p:spPr/>
        <p:txBody>
          <a:bodyPr/>
          <a:lstStyle/>
          <a:p>
            <a:r>
              <a:rPr lang="en-US"/>
              <a:t>Explain the consequences, both positive and negative, of particular actions.</a:t>
            </a:r>
          </a:p>
        </p:txBody>
      </p:sp>
    </p:spTree>
    <p:extLst>
      <p:ext uri="{BB962C8B-B14F-4D97-AF65-F5344CB8AC3E}">
        <p14:creationId xmlns:p14="http://schemas.microsoft.com/office/powerpoint/2010/main" val="260568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8E316386-5444-D54C-90AC-66E6963C6F10}" type="slidenum">
              <a:rPr lang="en-US"/>
              <a:pPr/>
              <a:t>23</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34178" name="Rectangle 2"/>
          <p:cNvSpPr>
            <a:spLocks noGrp="1" noRot="1" noChangeArrowheads="1"/>
          </p:cNvSpPr>
          <p:nvPr>
            <p:ph type="title"/>
          </p:nvPr>
        </p:nvSpPr>
        <p:spPr/>
        <p:txBody>
          <a:bodyPr/>
          <a:lstStyle/>
          <a:p>
            <a:r>
              <a:rPr lang="en-US"/>
              <a:t>External Aids</a:t>
            </a:r>
          </a:p>
        </p:txBody>
      </p:sp>
      <p:sp>
        <p:nvSpPr>
          <p:cNvPr id="434179" name="Rectangle 3"/>
          <p:cNvSpPr>
            <a:spLocks noGrp="1" noRot="1" noChangeArrowheads="1"/>
          </p:cNvSpPr>
          <p:nvPr>
            <p:ph type="body" idx="1"/>
          </p:nvPr>
        </p:nvSpPr>
        <p:spPr/>
        <p:txBody>
          <a:bodyPr/>
          <a:lstStyle/>
          <a:p>
            <a:r>
              <a:rPr lang="en-US"/>
              <a:t>Use physical props or other external aids to guide actions and provide feedback.</a:t>
            </a:r>
          </a:p>
        </p:txBody>
      </p:sp>
      <p:pic>
        <p:nvPicPr>
          <p:cNvPr id="434183" name="Picture 7" descr="TargetBall"/>
          <p:cNvPicPr>
            <a:picLocks noChangeAspect="1" noChangeArrowheads="1"/>
          </p:cNvPicPr>
          <p:nvPr/>
        </p:nvPicPr>
        <p:blipFill>
          <a:blip r:embed="rId2">
            <a:extLst>
              <a:ext uri="{28A0092B-C50C-407E-A947-70E740481C1C}">
                <a14:useLocalDpi xmlns:a14="http://schemas.microsoft.com/office/drawing/2010/main" val="0"/>
              </a:ext>
            </a:extLst>
          </a:blip>
          <a:srcRect l="21896" r="21799"/>
          <a:stretch>
            <a:fillRect/>
          </a:stretch>
        </p:blipFill>
        <p:spPr bwMode="auto">
          <a:xfrm>
            <a:off x="195263" y="2819400"/>
            <a:ext cx="2743200" cy="3654425"/>
          </a:xfrm>
          <a:prstGeom prst="rect">
            <a:avLst/>
          </a:prstGeom>
          <a:noFill/>
          <a:extLst>
            <a:ext uri="{909E8E84-426E-40dd-AFC4-6F175D3DCCD1}">
              <a14:hiddenFill xmlns:a14="http://schemas.microsoft.com/office/drawing/2010/main">
                <a:solidFill>
                  <a:srgbClr val="FFFFFF"/>
                </a:solidFill>
              </a14:hiddenFill>
            </a:ext>
          </a:extLst>
        </p:spPr>
      </p:pic>
      <p:pic>
        <p:nvPicPr>
          <p:cNvPr id="434184" name="Picture 8" descr="TrickClub"/>
          <p:cNvPicPr>
            <a:picLocks noChangeAspect="1" noChangeArrowheads="1"/>
          </p:cNvPicPr>
          <p:nvPr/>
        </p:nvPicPr>
        <p:blipFill>
          <a:blip r:embed="rId3">
            <a:extLst>
              <a:ext uri="{28A0092B-C50C-407E-A947-70E740481C1C}">
                <a14:useLocalDpi xmlns:a14="http://schemas.microsoft.com/office/drawing/2010/main" val="0"/>
              </a:ext>
            </a:extLst>
          </a:blip>
          <a:srcRect l="37537" r="24927"/>
          <a:stretch>
            <a:fillRect/>
          </a:stretch>
        </p:blipFill>
        <p:spPr bwMode="auto">
          <a:xfrm>
            <a:off x="3124200" y="2816225"/>
            <a:ext cx="1828800" cy="3654425"/>
          </a:xfrm>
          <a:prstGeom prst="rect">
            <a:avLst/>
          </a:prstGeom>
          <a:noFill/>
          <a:extLst>
            <a:ext uri="{909E8E84-426E-40dd-AFC4-6F175D3DCCD1}">
              <a14:hiddenFill xmlns:a14="http://schemas.microsoft.com/office/drawing/2010/main">
                <a:solidFill>
                  <a:srgbClr val="FFFFFF"/>
                </a:solidFill>
              </a14:hiddenFill>
            </a:ext>
          </a:extLst>
        </p:spPr>
      </p:pic>
      <p:pic>
        <p:nvPicPr>
          <p:cNvPr id="434185" name="Picture 9" descr="P3010126"/>
          <p:cNvPicPr>
            <a:picLocks noChangeAspect="1" noChangeArrowheads="1"/>
          </p:cNvPicPr>
          <p:nvPr/>
        </p:nvPicPr>
        <p:blipFill>
          <a:blip r:embed="rId4">
            <a:extLst>
              <a:ext uri="{28A0092B-C50C-407E-A947-70E740481C1C}">
                <a14:useLocalDpi xmlns:a14="http://schemas.microsoft.com/office/drawing/2010/main" val="0"/>
              </a:ext>
            </a:extLst>
          </a:blip>
          <a:srcRect l="10574" t="9419" r="17641"/>
          <a:stretch>
            <a:fillRect/>
          </a:stretch>
        </p:blipFill>
        <p:spPr bwMode="auto">
          <a:xfrm>
            <a:off x="5124450" y="2816225"/>
            <a:ext cx="3867150" cy="366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932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7000" y="5867400"/>
            <a:ext cx="2895600" cy="9906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Example: Octopocus </a:t>
            </a:r>
            <a:r>
              <a:rPr lang="en-US" sz="4000" dirty="0" smtClean="0"/>
              <a:t>[Bau UIST’08]</a:t>
            </a:r>
            <a:endParaRPr lang="en-US" sz="4000" dirty="0"/>
          </a:p>
        </p:txBody>
      </p:sp>
      <p:pic>
        <p:nvPicPr>
          <p:cNvPr id="5" name="OctopousNoAlternativesEndEarl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042036"/>
            <a:ext cx="7735887" cy="5796426"/>
          </a:xfrm>
        </p:spPr>
      </p:pic>
      <p:sp>
        <p:nvSpPr>
          <p:cNvPr id="4" name="Slide Number Placeholder 3"/>
          <p:cNvSpPr>
            <a:spLocks noGrp="1"/>
          </p:cNvSpPr>
          <p:nvPr>
            <p:ph type="sldNum" sz="quarter" idx="12"/>
          </p:nvPr>
        </p:nvSpPr>
        <p:spPr/>
        <p:txBody>
          <a:bodyPr/>
          <a:lstStyle/>
          <a:p>
            <a:fld id="{23F2AF1E-9216-4056-9DA0-3E58C0837E5A}" type="slidenum">
              <a:rPr lang="en-US" smtClean="0"/>
              <a:pPr/>
              <a:t>24</a:t>
            </a:fld>
            <a:endParaRPr lang="en-US" dirty="0"/>
          </a:p>
        </p:txBody>
      </p:sp>
    </p:spTree>
    <p:extLst>
      <p:ext uri="{BB962C8B-B14F-4D97-AF65-F5344CB8AC3E}">
        <p14:creationId xmlns:p14="http://schemas.microsoft.com/office/powerpoint/2010/main" val="12959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9578AEA6-7F86-164A-A567-DCD988D98DBC}" type="slidenum">
              <a:rPr lang="en-US"/>
              <a:pPr/>
              <a:t>25</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35202" name="Rectangle 2"/>
          <p:cNvSpPr>
            <a:spLocks noGrp="1" noRot="1" noChangeArrowheads="1"/>
          </p:cNvSpPr>
          <p:nvPr>
            <p:ph type="title"/>
          </p:nvPr>
        </p:nvSpPr>
        <p:spPr/>
        <p:txBody>
          <a:bodyPr/>
          <a:lstStyle/>
          <a:p>
            <a:r>
              <a:rPr lang="en-US"/>
              <a:t>Confirmation</a:t>
            </a:r>
          </a:p>
        </p:txBody>
      </p:sp>
      <p:sp>
        <p:nvSpPr>
          <p:cNvPr id="435203" name="Rectangle 3"/>
          <p:cNvSpPr>
            <a:spLocks noGrp="1" noRot="1" noChangeArrowheads="1"/>
          </p:cNvSpPr>
          <p:nvPr>
            <p:ph type="body" idx="1"/>
          </p:nvPr>
        </p:nvSpPr>
        <p:spPr/>
        <p:txBody>
          <a:bodyPr/>
          <a:lstStyle/>
          <a:p>
            <a:r>
              <a:rPr lang="en-US" dirty="0"/>
              <a:t>Explicitly query the subject to ensure they are in the expected state.</a:t>
            </a:r>
          </a:p>
        </p:txBody>
      </p:sp>
      <p:graphicFrame>
        <p:nvGraphicFramePr>
          <p:cNvPr id="435208" name="Object 8"/>
          <p:cNvGraphicFramePr>
            <a:graphicFrameLocks noChangeAspect="1"/>
          </p:cNvGraphicFramePr>
          <p:nvPr/>
        </p:nvGraphicFramePr>
        <p:xfrm>
          <a:off x="2133600" y="3048000"/>
          <a:ext cx="7010400" cy="701675"/>
        </p:xfrm>
        <a:graphic>
          <a:graphicData uri="http://schemas.openxmlformats.org/presentationml/2006/ole">
            <mc:AlternateContent xmlns:mc="http://schemas.openxmlformats.org/markup-compatibility/2006">
              <mc:Choice xmlns:v="urn:schemas-microsoft-com:vml" Requires="v">
                <p:oleObj spid="_x0000_s11287" name="Image" r:id="rId4" imgW="10165902" imgH="1016231" progId="Photoshop.Image.5">
                  <p:embed/>
                </p:oleObj>
              </mc:Choice>
              <mc:Fallback>
                <p:oleObj name="Image" r:id="rId4" imgW="10165902" imgH="1016231" progId="Photoshop.Image.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048000"/>
                        <a:ext cx="7010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5209" name="Object 9"/>
          <p:cNvGraphicFramePr>
            <a:graphicFrameLocks noChangeAspect="1"/>
          </p:cNvGraphicFramePr>
          <p:nvPr/>
        </p:nvGraphicFramePr>
        <p:xfrm>
          <a:off x="2133600" y="4613275"/>
          <a:ext cx="7011988" cy="1177925"/>
        </p:xfrm>
        <a:graphic>
          <a:graphicData uri="http://schemas.openxmlformats.org/presentationml/2006/ole">
            <mc:AlternateContent xmlns:mc="http://schemas.openxmlformats.org/markup-compatibility/2006">
              <mc:Choice xmlns:v="urn:schemas-microsoft-com:vml" Requires="v">
                <p:oleObj spid="_x0000_s11288" name="Image" r:id="rId6" imgW="10267561" imgH="1728203" progId="Photoshop.Image.5">
                  <p:embed/>
                </p:oleObj>
              </mc:Choice>
              <mc:Fallback>
                <p:oleObj name="Image" r:id="rId6" imgW="10267561" imgH="1728203" progId="Photoshop.Image.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t="1059" r="713"/>
                      <a:stretch>
                        <a:fillRect/>
                      </a:stretch>
                    </p:blipFill>
                    <p:spPr bwMode="auto">
                      <a:xfrm>
                        <a:off x="2133600" y="4613275"/>
                        <a:ext cx="7011988"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35210" name="Picture 10" descr="BD20053_[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175" y="3206750"/>
            <a:ext cx="2797175" cy="227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491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Showing tentative Results</a:t>
            </a:r>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26</a:t>
            </a:fld>
            <a:endParaRPr lang="en-US" dirty="0"/>
          </a:p>
        </p:txBody>
      </p:sp>
      <p:pic>
        <p:nvPicPr>
          <p:cNvPr id="7" name="burlap-tentativ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03475" y="1600200"/>
            <a:ext cx="4794250" cy="5029200"/>
          </a:xfrm>
        </p:spPr>
      </p:pic>
    </p:spTree>
    <p:extLst>
      <p:ext uri="{BB962C8B-B14F-4D97-AF65-F5344CB8AC3E}">
        <p14:creationId xmlns:p14="http://schemas.microsoft.com/office/powerpoint/2010/main" val="507656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3FA71451-CBF9-D546-9736-C145BBFF0066}" type="slidenum">
              <a:rPr lang="en-US"/>
              <a:pPr/>
              <a:t>27</a:t>
            </a:fld>
            <a:endParaRPr lang="en-US"/>
          </a:p>
        </p:txBody>
      </p:sp>
      <p:sp>
        <p:nvSpPr>
          <p:cNvPr id="12" name="Footer Placeholder 5"/>
          <p:cNvSpPr>
            <a:spLocks noGrp="1"/>
          </p:cNvSpPr>
          <p:nvPr>
            <p:ph type="ftr" sz="quarter" idx="12"/>
          </p:nvPr>
        </p:nvSpPr>
        <p:spPr/>
        <p:txBody>
          <a:bodyPr/>
          <a:lstStyle/>
          <a:p>
            <a:r>
              <a:rPr lang="en-US"/>
              <a:t>System Direction of Human Action</a:t>
            </a:r>
          </a:p>
        </p:txBody>
      </p:sp>
      <p:sp>
        <p:nvSpPr>
          <p:cNvPr id="437250" name="Rectangle 2"/>
          <p:cNvSpPr>
            <a:spLocks noGrp="1" noRot="1" noChangeArrowheads="1"/>
          </p:cNvSpPr>
          <p:nvPr>
            <p:ph type="title"/>
          </p:nvPr>
        </p:nvSpPr>
        <p:spPr/>
        <p:txBody>
          <a:bodyPr/>
          <a:lstStyle/>
          <a:p>
            <a:r>
              <a:rPr lang="en-US"/>
              <a:t>Freshness</a:t>
            </a:r>
          </a:p>
        </p:txBody>
      </p:sp>
      <p:sp>
        <p:nvSpPr>
          <p:cNvPr id="437251" name="Rectangle 3"/>
          <p:cNvSpPr>
            <a:spLocks noGrp="1" noRot="1" noChangeArrowheads="1"/>
          </p:cNvSpPr>
          <p:nvPr>
            <p:ph type="body" idx="1"/>
          </p:nvPr>
        </p:nvSpPr>
        <p:spPr/>
        <p:txBody>
          <a:bodyPr/>
          <a:lstStyle/>
          <a:p>
            <a:r>
              <a:rPr lang="en-US"/>
              <a:t>Avoid repeating utterances, even when giving an instruction nearly identical to a previous one. </a:t>
            </a:r>
          </a:p>
        </p:txBody>
      </p:sp>
      <p:pic>
        <p:nvPicPr>
          <p:cNvPr id="14" name="target.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31823" y="2692400"/>
            <a:ext cx="2438400" cy="4165600"/>
          </a:xfrm>
          <a:prstGeom prst="rect">
            <a:avLst/>
          </a:prstGeom>
        </p:spPr>
      </p:pic>
    </p:spTree>
    <p:extLst>
      <p:ext uri="{BB962C8B-B14F-4D97-AF65-F5344CB8AC3E}">
        <p14:creationId xmlns:p14="http://schemas.microsoft.com/office/powerpoint/2010/main" val="110327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E5761608-BEE9-5F4A-991F-6BC03D396C54}" type="slidenum">
              <a:rPr lang="en-US"/>
              <a:pPr/>
              <a:t>28</a:t>
            </a:fld>
            <a:endParaRPr lang="en-US"/>
          </a:p>
        </p:txBody>
      </p:sp>
      <p:sp>
        <p:nvSpPr>
          <p:cNvPr id="8" name="Footer Placeholder 5"/>
          <p:cNvSpPr>
            <a:spLocks noGrp="1"/>
          </p:cNvSpPr>
          <p:nvPr>
            <p:ph type="ftr" sz="quarter" idx="12"/>
          </p:nvPr>
        </p:nvSpPr>
        <p:spPr/>
        <p:txBody>
          <a:bodyPr/>
          <a:lstStyle/>
          <a:p>
            <a:r>
              <a:rPr lang="en-US"/>
              <a:t>System Direction of Human Action</a:t>
            </a:r>
          </a:p>
        </p:txBody>
      </p:sp>
      <p:sp>
        <p:nvSpPr>
          <p:cNvPr id="438274" name="Rectangle 2"/>
          <p:cNvSpPr>
            <a:spLocks noGrp="1" noRot="1" noChangeArrowheads="1"/>
          </p:cNvSpPr>
          <p:nvPr>
            <p:ph type="title"/>
          </p:nvPr>
        </p:nvSpPr>
        <p:spPr/>
        <p:txBody>
          <a:bodyPr/>
          <a:lstStyle/>
          <a:p>
            <a:r>
              <a:rPr lang="en-US"/>
              <a:t>Progressive Assistance</a:t>
            </a:r>
          </a:p>
        </p:txBody>
      </p:sp>
      <p:sp>
        <p:nvSpPr>
          <p:cNvPr id="438275" name="Rectangle 3"/>
          <p:cNvSpPr>
            <a:spLocks noGrp="1" noRot="1" noChangeArrowheads="1"/>
          </p:cNvSpPr>
          <p:nvPr>
            <p:ph type="body" idx="1"/>
          </p:nvPr>
        </p:nvSpPr>
        <p:spPr>
          <a:xfrm>
            <a:off x="457200" y="1600200"/>
            <a:ext cx="8686800" cy="4525963"/>
          </a:xfrm>
        </p:spPr>
        <p:txBody>
          <a:bodyPr/>
          <a:lstStyle/>
          <a:p>
            <a:r>
              <a:rPr lang="en-US" dirty="0"/>
              <a:t>Provide </a:t>
            </a:r>
            <a:r>
              <a:rPr lang="ja-JP" altLang="en-US" dirty="0">
                <a:latin typeface="Arial"/>
              </a:rPr>
              <a:t>“</a:t>
            </a:r>
            <a:r>
              <a:rPr lang="en-US" dirty="0"/>
              <a:t>successively more informative error messages which consider the probable context </a:t>
            </a:r>
            <a:r>
              <a:rPr lang="en-US" dirty="0" smtClean="0"/>
              <a:t>of misunderstanding</a:t>
            </a:r>
            <a:r>
              <a:rPr lang="ja-JP" altLang="en-US" dirty="0">
                <a:latin typeface="Arial"/>
              </a:rPr>
              <a:t>”</a:t>
            </a:r>
            <a:r>
              <a:rPr lang="en-US" dirty="0"/>
              <a:t> [Yankelovich95].</a:t>
            </a:r>
          </a:p>
        </p:txBody>
      </p:sp>
      <p:sp>
        <p:nvSpPr>
          <p:cNvPr id="9" name="Slide Number Placeholder 5"/>
          <p:cNvSpPr txBox="1">
            <a:spLocks/>
          </p:cNvSpPr>
          <p:nvPr/>
        </p:nvSpPr>
        <p:spPr>
          <a:xfrm>
            <a:off x="8763000" y="6324600"/>
            <a:ext cx="381000" cy="304800"/>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58AB8E-CD7F-CF40-A8D6-BACF0D01CC7D}" type="slidenum">
              <a:rPr lang="en-US" smtClean="0"/>
              <a:pPr/>
              <a:t>28</a:t>
            </a:fld>
            <a:endParaRPr lang="en-US"/>
          </a:p>
        </p:txBody>
      </p:sp>
      <p:pic>
        <p:nvPicPr>
          <p:cNvPr id="2" name="word-progressiv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790" y="3267075"/>
            <a:ext cx="3657600" cy="3454400"/>
          </a:xfrm>
          <a:prstGeom prst="rect">
            <a:avLst/>
          </a:prstGeom>
        </p:spPr>
      </p:pic>
    </p:spTree>
    <p:extLst>
      <p:ext uri="{BB962C8B-B14F-4D97-AF65-F5344CB8AC3E}">
        <p14:creationId xmlns:p14="http://schemas.microsoft.com/office/powerpoint/2010/main" val="3332858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DB6A177A-4B07-A844-A3E4-F53621123F82}" type="slidenum">
              <a:rPr lang="en-US"/>
              <a:pPr/>
              <a:t>29</a:t>
            </a:fld>
            <a:endParaRPr lang="en-US"/>
          </a:p>
        </p:txBody>
      </p:sp>
      <p:sp>
        <p:nvSpPr>
          <p:cNvPr id="9" name="Footer Placeholder 5"/>
          <p:cNvSpPr>
            <a:spLocks noGrp="1"/>
          </p:cNvSpPr>
          <p:nvPr>
            <p:ph type="ftr" sz="quarter" idx="12"/>
          </p:nvPr>
        </p:nvSpPr>
        <p:spPr/>
        <p:txBody>
          <a:bodyPr/>
          <a:lstStyle/>
          <a:p>
            <a:r>
              <a:rPr lang="en-US"/>
              <a:t>System Direction of Human Action</a:t>
            </a:r>
          </a:p>
        </p:txBody>
      </p:sp>
      <p:sp>
        <p:nvSpPr>
          <p:cNvPr id="454658" name="Rectangle 2"/>
          <p:cNvSpPr>
            <a:spLocks noGrp="1" noRot="1" noChangeArrowheads="1"/>
          </p:cNvSpPr>
          <p:nvPr>
            <p:ph type="title"/>
          </p:nvPr>
        </p:nvSpPr>
        <p:spPr/>
        <p:txBody>
          <a:bodyPr/>
          <a:lstStyle/>
          <a:p>
            <a:r>
              <a:rPr lang="en-US"/>
              <a:t>Method Shifts</a:t>
            </a:r>
          </a:p>
        </p:txBody>
      </p:sp>
      <p:sp>
        <p:nvSpPr>
          <p:cNvPr id="454659" name="Rectangle 3"/>
          <p:cNvSpPr>
            <a:spLocks noGrp="1" noRot="1" noChangeArrowheads="1"/>
          </p:cNvSpPr>
          <p:nvPr>
            <p:ph type="body" idx="1"/>
          </p:nvPr>
        </p:nvSpPr>
        <p:spPr>
          <a:xfrm>
            <a:off x="762000" y="1644650"/>
            <a:ext cx="8077200" cy="4756150"/>
          </a:xfrm>
        </p:spPr>
        <p:txBody>
          <a:bodyPr/>
          <a:lstStyle/>
          <a:p>
            <a:r>
              <a:rPr lang="en-US"/>
              <a:t>In response to problems, vary forms of direction between </a:t>
            </a:r>
            <a:r>
              <a:rPr lang="en-US" b="1"/>
              <a:t>Tell</a:t>
            </a:r>
            <a:r>
              <a:rPr lang="en-US"/>
              <a:t>, </a:t>
            </a:r>
            <a:r>
              <a:rPr lang="en-US" b="1"/>
              <a:t>Show</a:t>
            </a:r>
            <a:r>
              <a:rPr lang="en-US"/>
              <a:t>, and </a:t>
            </a:r>
            <a:r>
              <a:rPr lang="en-US" b="1"/>
              <a:t>Make</a:t>
            </a:r>
            <a:r>
              <a:rPr lang="en-US"/>
              <a:t>.</a:t>
            </a:r>
          </a:p>
        </p:txBody>
      </p:sp>
      <p:pic>
        <p:nvPicPr>
          <p:cNvPr id="2" name="tellshow.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2819400"/>
            <a:ext cx="5923280" cy="4038600"/>
          </a:xfrm>
          <a:prstGeom prst="rect">
            <a:avLst/>
          </a:prstGeom>
        </p:spPr>
      </p:pic>
    </p:spTree>
    <p:extLst>
      <p:ext uri="{BB962C8B-B14F-4D97-AF65-F5344CB8AC3E}">
        <p14:creationId xmlns:p14="http://schemas.microsoft.com/office/powerpoint/2010/main" val="100370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Understanding what is going on: Forming Mental Models</a:t>
            </a:r>
            <a:endParaRPr lang="en-US" dirty="0"/>
          </a:p>
        </p:txBody>
      </p:sp>
      <p:sp>
        <p:nvSpPr>
          <p:cNvPr id="3" name="Content Placeholder 2"/>
          <p:cNvSpPr>
            <a:spLocks noGrp="1"/>
          </p:cNvSpPr>
          <p:nvPr>
            <p:ph idx="1"/>
          </p:nvPr>
        </p:nvSpPr>
        <p:spPr/>
        <p:txBody>
          <a:bodyPr/>
          <a:lstStyle/>
          <a:p>
            <a:r>
              <a:rPr lang="en-US" dirty="0" smtClean="0"/>
              <a:t>How does a system know I am </a:t>
            </a:r>
            <a:r>
              <a:rPr lang="en-US" i="1" dirty="0" smtClean="0"/>
              <a:t>addressing </a:t>
            </a:r>
            <a:r>
              <a:rPr lang="en-US" dirty="0" smtClean="0"/>
              <a:t>it?</a:t>
            </a:r>
          </a:p>
          <a:p>
            <a:r>
              <a:rPr lang="en-US" dirty="0" smtClean="0"/>
              <a:t>How do I know a system is </a:t>
            </a:r>
            <a:r>
              <a:rPr lang="en-US" i="1" dirty="0" smtClean="0"/>
              <a:t>attending </a:t>
            </a:r>
            <a:r>
              <a:rPr lang="en-US" dirty="0" smtClean="0"/>
              <a:t>to me?</a:t>
            </a:r>
          </a:p>
          <a:p>
            <a:r>
              <a:rPr lang="en-US" dirty="0" smtClean="0"/>
              <a:t>When I issue a command/</a:t>
            </a:r>
            <a:r>
              <a:rPr lang="en-US" i="1" dirty="0" smtClean="0"/>
              <a:t>action</a:t>
            </a:r>
            <a:r>
              <a:rPr lang="en-US" dirty="0" smtClean="0"/>
              <a:t>, how does the system know what it relates to?</a:t>
            </a:r>
          </a:p>
          <a:p>
            <a:r>
              <a:rPr lang="en-US" dirty="0" smtClean="0"/>
              <a:t>How do I know that the system correctly </a:t>
            </a:r>
            <a:r>
              <a:rPr lang="en-US" i="1" dirty="0" smtClean="0"/>
              <a:t>understands </a:t>
            </a:r>
            <a:r>
              <a:rPr lang="en-US" dirty="0" smtClean="0"/>
              <a:t>my command and correctly executes my intended action?</a:t>
            </a:r>
          </a:p>
          <a:p>
            <a:pPr marL="0" indent="0">
              <a:buNone/>
            </a:pPr>
            <a:endParaRPr lang="en-US" dirty="0"/>
          </a:p>
        </p:txBody>
      </p:sp>
      <p:sp>
        <p:nvSpPr>
          <p:cNvPr id="4" name="TextBox 3"/>
          <p:cNvSpPr txBox="1"/>
          <p:nvPr/>
        </p:nvSpPr>
        <p:spPr>
          <a:xfrm>
            <a:off x="1328615" y="6369538"/>
            <a:ext cx="4726136" cy="369332"/>
          </a:xfrm>
          <a:prstGeom prst="rect">
            <a:avLst/>
          </a:prstGeom>
          <a:noFill/>
        </p:spPr>
        <p:txBody>
          <a:bodyPr wrap="none" rtlCol="0">
            <a:spAutoFit/>
          </a:bodyPr>
          <a:lstStyle/>
          <a:p>
            <a:r>
              <a:rPr lang="en-US" dirty="0" err="1" smtClean="0"/>
              <a:t>Belloti</a:t>
            </a:r>
            <a:r>
              <a:rPr lang="en-US" dirty="0" smtClean="0"/>
              <a:t> </a:t>
            </a:r>
            <a:r>
              <a:rPr lang="en-US" i="1" dirty="0" smtClean="0"/>
              <a:t>et al</a:t>
            </a:r>
            <a:r>
              <a:rPr lang="en-US" dirty="0" smtClean="0"/>
              <a:t>., CHI 2002 ‘Making Sense of Sensing’</a:t>
            </a:r>
            <a:endParaRPr lang="en-US" dirty="0"/>
          </a:p>
        </p:txBody>
      </p:sp>
    </p:spTree>
    <p:extLst>
      <p:ext uri="{BB962C8B-B14F-4D97-AF65-F5344CB8AC3E}">
        <p14:creationId xmlns:p14="http://schemas.microsoft.com/office/powerpoint/2010/main" val="2487892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83A0BED7-B14C-BA4B-BC8D-35E870BD4F07}" type="slidenum">
              <a:rPr lang="en-US"/>
              <a:pPr/>
              <a:t>30</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43394" name="Rectangle 2"/>
          <p:cNvSpPr>
            <a:spLocks noGrp="1" noRot="1" noChangeArrowheads="1"/>
          </p:cNvSpPr>
          <p:nvPr>
            <p:ph type="title"/>
          </p:nvPr>
        </p:nvSpPr>
        <p:spPr/>
        <p:txBody>
          <a:bodyPr/>
          <a:lstStyle/>
          <a:p>
            <a:r>
              <a:rPr lang="en-US"/>
              <a:t>Modality Shifts</a:t>
            </a:r>
          </a:p>
        </p:txBody>
      </p:sp>
      <p:sp>
        <p:nvSpPr>
          <p:cNvPr id="443395" name="Rectangle 3"/>
          <p:cNvSpPr>
            <a:spLocks noGrp="1" noRot="1" noChangeArrowheads="1"/>
          </p:cNvSpPr>
          <p:nvPr>
            <p:ph type="body" idx="1"/>
          </p:nvPr>
        </p:nvSpPr>
        <p:spPr/>
        <p:txBody>
          <a:bodyPr/>
          <a:lstStyle/>
          <a:p>
            <a:r>
              <a:rPr lang="en-US"/>
              <a:t>When a particular direction approach repeatedly fails, switch or augment the modalities of communication, </a:t>
            </a:r>
            <a:r>
              <a:rPr lang="en-US" i="1"/>
              <a:t>e.g.</a:t>
            </a:r>
            <a:r>
              <a:rPr lang="en-US"/>
              <a:t>, use visual rather than auditory cues.</a:t>
            </a:r>
          </a:p>
        </p:txBody>
      </p:sp>
      <p:pic>
        <p:nvPicPr>
          <p:cNvPr id="4434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300538"/>
            <a:ext cx="19812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443401" name="Picture 9" descr="HM00049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191000"/>
            <a:ext cx="1223963" cy="1789113"/>
          </a:xfrm>
          <a:prstGeom prst="rect">
            <a:avLst/>
          </a:prstGeom>
          <a:noFill/>
          <a:extLst>
            <a:ext uri="{909E8E84-426E-40dd-AFC4-6F175D3DCCD1}">
              <a14:hiddenFill xmlns:a14="http://schemas.microsoft.com/office/drawing/2010/main">
                <a:solidFill>
                  <a:srgbClr val="FFFFFF"/>
                </a:solidFill>
              </a14:hiddenFill>
            </a:ext>
          </a:extLst>
        </p:spPr>
      </p:pic>
      <p:pic>
        <p:nvPicPr>
          <p:cNvPr id="443402" name="Picture 10" descr="BD10381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291013"/>
            <a:ext cx="1698625" cy="151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83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3EF220BD-8B2C-BB44-9A63-58986970428E}" type="slidenum">
              <a:rPr lang="en-US"/>
              <a:pPr/>
              <a:t>31</a:t>
            </a:fld>
            <a:endParaRPr lang="en-US"/>
          </a:p>
        </p:txBody>
      </p:sp>
      <p:sp>
        <p:nvSpPr>
          <p:cNvPr id="497666" name="Rectangle 2"/>
          <p:cNvSpPr>
            <a:spLocks noGrp="1" noChangeArrowheads="1"/>
          </p:cNvSpPr>
          <p:nvPr>
            <p:ph type="title"/>
          </p:nvPr>
        </p:nvSpPr>
        <p:spPr/>
        <p:txBody>
          <a:bodyPr/>
          <a:lstStyle/>
          <a:p>
            <a:r>
              <a:rPr lang="en-US" dirty="0" smtClean="0"/>
              <a:t>Shifting from writing to selection</a:t>
            </a:r>
            <a:endParaRPr lang="en-US" dirty="0"/>
          </a:p>
        </p:txBody>
      </p:sp>
      <p:sp>
        <p:nvSpPr>
          <p:cNvPr id="497667" name="Rectangle 3"/>
          <p:cNvSpPr>
            <a:spLocks noGrp="1" noChangeArrowheads="1"/>
          </p:cNvSpPr>
          <p:nvPr>
            <p:ph type="body" sz="half" idx="1"/>
          </p:nvPr>
        </p:nvSpPr>
        <p:spPr/>
        <p:txBody>
          <a:bodyPr/>
          <a:lstStyle/>
          <a:p>
            <a:r>
              <a:rPr lang="en-US" dirty="0"/>
              <a:t>Problem: The correct choice </a:t>
            </a:r>
            <a:r>
              <a:rPr lang="en-US" dirty="0" smtClean="0"/>
              <a:t>isn</a:t>
            </a:r>
            <a:r>
              <a:rPr lang="en-US" altLang="ja-JP" dirty="0" smtClean="0">
                <a:latin typeface="Arial"/>
              </a:rPr>
              <a:t>’</a:t>
            </a:r>
            <a:r>
              <a:rPr lang="en-US" dirty="0" smtClean="0"/>
              <a:t>t present</a:t>
            </a:r>
            <a:endParaRPr lang="en-US" dirty="0"/>
          </a:p>
          <a:p>
            <a:r>
              <a:rPr lang="en-US" dirty="0"/>
              <a:t>Example: word-prediction</a:t>
            </a:r>
          </a:p>
          <a:p>
            <a:r>
              <a:rPr lang="en-US" dirty="0"/>
              <a:t>Solution: Allow the user to add choices</a:t>
            </a:r>
          </a:p>
          <a:p>
            <a:endParaRPr lang="en-US" dirty="0"/>
          </a:p>
        </p:txBody>
      </p:sp>
      <p:sp>
        <p:nvSpPr>
          <p:cNvPr id="497668" name="Rectangle 4"/>
          <p:cNvSpPr>
            <a:spLocks noGrp="1" noChangeArrowheads="1"/>
          </p:cNvSpPr>
          <p:nvPr>
            <p:ph type="body" sz="half" idx="2"/>
          </p:nvPr>
        </p:nvSpPr>
        <p:spPr/>
        <p:txBody>
          <a:bodyPr/>
          <a:lstStyle/>
          <a:p>
            <a:endParaRPr lang="en-US"/>
          </a:p>
          <a:p>
            <a:pPr lvl="1"/>
            <a:endParaRPr lang="en-US"/>
          </a:p>
        </p:txBody>
      </p:sp>
      <p:pic>
        <p:nvPicPr>
          <p:cNvPr id="2" name="mixed3.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9200" y="2819400"/>
            <a:ext cx="3556000" cy="3352800"/>
          </a:xfrm>
          <a:prstGeom prst="rect">
            <a:avLst/>
          </a:prstGeom>
        </p:spPr>
      </p:pic>
    </p:spTree>
    <p:extLst>
      <p:ext uri="{BB962C8B-B14F-4D97-AF65-F5344CB8AC3E}">
        <p14:creationId xmlns:p14="http://schemas.microsoft.com/office/powerpoint/2010/main" val="42760496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27 April 2004</a:t>
            </a:r>
          </a:p>
        </p:txBody>
      </p:sp>
      <p:sp>
        <p:nvSpPr>
          <p:cNvPr id="8" name="Slide Number Placeholder 4"/>
          <p:cNvSpPr>
            <a:spLocks noGrp="1"/>
          </p:cNvSpPr>
          <p:nvPr>
            <p:ph type="sldNum" sz="quarter" idx="11"/>
          </p:nvPr>
        </p:nvSpPr>
        <p:spPr/>
        <p:txBody>
          <a:bodyPr/>
          <a:lstStyle/>
          <a:p>
            <a:fld id="{D970D1FF-8C75-6A44-99B8-DCF30506B50C}" type="slidenum">
              <a:rPr lang="en-US"/>
              <a:pPr/>
              <a:t>32</a:t>
            </a:fld>
            <a:endParaRPr lang="en-US"/>
          </a:p>
        </p:txBody>
      </p:sp>
      <p:sp>
        <p:nvSpPr>
          <p:cNvPr id="9" name="Footer Placeholder 5"/>
          <p:cNvSpPr>
            <a:spLocks noGrp="1"/>
          </p:cNvSpPr>
          <p:nvPr>
            <p:ph type="ftr" sz="quarter" idx="12"/>
          </p:nvPr>
        </p:nvSpPr>
        <p:spPr/>
        <p:txBody>
          <a:bodyPr/>
          <a:lstStyle/>
          <a:p>
            <a:r>
              <a:rPr lang="en-US"/>
              <a:t>System Direction of Human Action</a:t>
            </a:r>
          </a:p>
        </p:txBody>
      </p:sp>
      <p:sp>
        <p:nvSpPr>
          <p:cNvPr id="455682" name="Rectangle 2"/>
          <p:cNvSpPr>
            <a:spLocks noGrp="1" noRot="1" noChangeArrowheads="1"/>
          </p:cNvSpPr>
          <p:nvPr>
            <p:ph type="title"/>
          </p:nvPr>
        </p:nvSpPr>
        <p:spPr/>
        <p:txBody>
          <a:bodyPr/>
          <a:lstStyle/>
          <a:p>
            <a:r>
              <a:rPr lang="en-US"/>
              <a:t>Level of Discourse</a:t>
            </a:r>
          </a:p>
        </p:txBody>
      </p:sp>
      <p:sp>
        <p:nvSpPr>
          <p:cNvPr id="455683" name="Rectangle 3"/>
          <p:cNvSpPr>
            <a:spLocks noGrp="1" noRot="1" noChangeArrowheads="1"/>
          </p:cNvSpPr>
          <p:nvPr>
            <p:ph type="body" idx="1"/>
          </p:nvPr>
        </p:nvSpPr>
        <p:spPr/>
        <p:txBody>
          <a:bodyPr/>
          <a:lstStyle/>
          <a:p>
            <a:r>
              <a:rPr lang="en-US"/>
              <a:t>Simplify vocabulary and language when people have difficulty understanding.</a:t>
            </a:r>
          </a:p>
        </p:txBody>
      </p:sp>
      <p:pic>
        <p:nvPicPr>
          <p:cNvPr id="3" name="discours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400" y="2743200"/>
            <a:ext cx="5811520" cy="3962400"/>
          </a:xfrm>
          <a:prstGeom prst="rect">
            <a:avLst/>
          </a:prstGeom>
        </p:spPr>
      </p:pic>
    </p:spTree>
    <p:extLst>
      <p:ext uri="{BB962C8B-B14F-4D97-AF65-F5344CB8AC3E}">
        <p14:creationId xmlns:p14="http://schemas.microsoft.com/office/powerpoint/2010/main" val="272071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D02737DB-B2D5-2646-9993-CBBC33E330B3}" type="slidenum">
              <a:rPr lang="en-US"/>
              <a:pPr/>
              <a:t>33</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41346" name="Rectangle 2"/>
          <p:cNvSpPr>
            <a:spLocks noGrp="1" noRot="1" noChangeArrowheads="1"/>
          </p:cNvSpPr>
          <p:nvPr>
            <p:ph type="title"/>
          </p:nvPr>
        </p:nvSpPr>
        <p:spPr/>
        <p:txBody>
          <a:bodyPr/>
          <a:lstStyle/>
          <a:p>
            <a:r>
              <a:rPr lang="en-US"/>
              <a:t>Backtracking</a:t>
            </a:r>
          </a:p>
        </p:txBody>
      </p:sp>
      <p:sp>
        <p:nvSpPr>
          <p:cNvPr id="441347" name="Rectangle 3"/>
          <p:cNvSpPr>
            <a:spLocks noGrp="1" noRot="1" noChangeArrowheads="1"/>
          </p:cNvSpPr>
          <p:nvPr>
            <p:ph type="body" idx="1"/>
          </p:nvPr>
        </p:nvSpPr>
        <p:spPr/>
        <p:txBody>
          <a:bodyPr/>
          <a:lstStyle/>
          <a:p>
            <a:r>
              <a:rPr lang="en-US"/>
              <a:t>When grounding is lost, backtrack to the last state of mutual understanding.</a:t>
            </a:r>
          </a:p>
        </p:txBody>
      </p:sp>
      <p:pic>
        <p:nvPicPr>
          <p:cNvPr id="441354" name="Picture 10" descr="911_Backtracking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600" y="2795588"/>
            <a:ext cx="7010400" cy="1968500"/>
          </a:xfrm>
          <a:prstGeom prst="rect">
            <a:avLst/>
          </a:prstGeom>
          <a:noFill/>
          <a:extLst>
            <a:ext uri="{909E8E84-426E-40dd-AFC4-6F175D3DCCD1}">
              <a14:hiddenFill xmlns:a14="http://schemas.microsoft.com/office/drawing/2010/main">
                <a:solidFill>
                  <a:srgbClr val="FFFFFF"/>
                </a:solidFill>
              </a14:hiddenFill>
            </a:ext>
          </a:extLst>
        </p:spPr>
      </p:pic>
      <p:pic>
        <p:nvPicPr>
          <p:cNvPr id="441355" name="Picture 11" descr="911_Backtracking2"/>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600" y="4938713"/>
            <a:ext cx="7010400" cy="1462087"/>
          </a:xfrm>
          <a:prstGeom prst="rect">
            <a:avLst/>
          </a:prstGeom>
          <a:noFill/>
          <a:extLst>
            <a:ext uri="{909E8E84-426E-40dd-AFC4-6F175D3DCCD1}">
              <a14:hiddenFill xmlns:a14="http://schemas.microsoft.com/office/drawing/2010/main">
                <a:solidFill>
                  <a:srgbClr val="FFFFFF"/>
                </a:solidFill>
              </a14:hiddenFill>
            </a:ext>
          </a:extLst>
        </p:spPr>
      </p:pic>
      <p:pic>
        <p:nvPicPr>
          <p:cNvPr id="441356" name="Picture 12" descr="BD20053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175" y="3429000"/>
            <a:ext cx="2797175" cy="227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77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Repetition</a:t>
            </a:r>
            <a:endParaRPr lang="en-US" dirty="0"/>
          </a:p>
        </p:txBody>
      </p:sp>
      <p:pic>
        <p:nvPicPr>
          <p:cNvPr id="8" name="burlap-rejection.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57600" y="1524000"/>
            <a:ext cx="4794250" cy="5029200"/>
          </a:xfrm>
        </p:spPr>
      </p:pic>
      <p:sp>
        <p:nvSpPr>
          <p:cNvPr id="4" name="Slide Number Placeholder 3"/>
          <p:cNvSpPr>
            <a:spLocks noGrp="1"/>
          </p:cNvSpPr>
          <p:nvPr>
            <p:ph type="sldNum" sz="quarter" idx="12"/>
          </p:nvPr>
        </p:nvSpPr>
        <p:spPr/>
        <p:txBody>
          <a:bodyPr/>
          <a:lstStyle/>
          <a:p>
            <a:fld id="{23F2AF1E-9216-4056-9DA0-3E58C0837E5A}" type="slidenum">
              <a:rPr lang="en-US" smtClean="0"/>
              <a:pPr/>
              <a:t>34</a:t>
            </a:fld>
            <a:endParaRPr lang="en-US" dirty="0"/>
          </a:p>
        </p:txBody>
      </p:sp>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667000"/>
            <a:ext cx="296703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19400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r>
              <a:rPr lang="en-US" dirty="0"/>
              <a:t>27 April 2004</a:t>
            </a:r>
          </a:p>
        </p:txBody>
      </p:sp>
      <p:sp>
        <p:nvSpPr>
          <p:cNvPr id="10" name="Slide Number Placeholder 4"/>
          <p:cNvSpPr>
            <a:spLocks noGrp="1"/>
          </p:cNvSpPr>
          <p:nvPr>
            <p:ph type="sldNum" sz="quarter" idx="11"/>
          </p:nvPr>
        </p:nvSpPr>
        <p:spPr/>
        <p:txBody>
          <a:bodyPr/>
          <a:lstStyle/>
          <a:p>
            <a:fld id="{39EB9104-B60A-4144-83BF-11EF42E90708}" type="slidenum">
              <a:rPr lang="en-US"/>
              <a:pPr/>
              <a:t>35</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42370" name="Rectangle 2"/>
          <p:cNvSpPr>
            <a:spLocks noGrp="1" noRot="1" noChangeArrowheads="1"/>
          </p:cNvSpPr>
          <p:nvPr>
            <p:ph type="title"/>
          </p:nvPr>
        </p:nvSpPr>
        <p:spPr/>
        <p:txBody>
          <a:bodyPr/>
          <a:lstStyle/>
          <a:p>
            <a:r>
              <a:rPr lang="en-US"/>
              <a:t>Graceful Failure</a:t>
            </a:r>
          </a:p>
        </p:txBody>
      </p:sp>
      <p:sp>
        <p:nvSpPr>
          <p:cNvPr id="442371" name="Rectangle 3"/>
          <p:cNvSpPr>
            <a:spLocks noGrp="1" noRot="1" noChangeArrowheads="1"/>
          </p:cNvSpPr>
          <p:nvPr>
            <p:ph type="body" idx="1"/>
          </p:nvPr>
        </p:nvSpPr>
        <p:spPr/>
        <p:txBody>
          <a:bodyPr/>
          <a:lstStyle/>
          <a:p>
            <a:r>
              <a:rPr lang="en-US"/>
              <a:t>When all else fails, provide natural exits from the interaction.</a:t>
            </a:r>
          </a:p>
        </p:txBody>
      </p:sp>
      <p:pic>
        <p:nvPicPr>
          <p:cNvPr id="442376" name="Picture 8" descr="HM00035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19400"/>
            <a:ext cx="3352800" cy="3305175"/>
          </a:xfrm>
          <a:prstGeom prst="rect">
            <a:avLst/>
          </a:prstGeom>
          <a:noFill/>
          <a:extLst>
            <a:ext uri="{909E8E84-426E-40dd-AFC4-6F175D3DCCD1}">
              <a14:hiddenFill xmlns:a14="http://schemas.microsoft.com/office/drawing/2010/main">
                <a:solidFill>
                  <a:srgbClr val="FFFFFF"/>
                </a:solidFill>
              </a14:hiddenFill>
            </a:ext>
          </a:extLst>
        </p:spPr>
      </p:pic>
      <p:pic>
        <p:nvPicPr>
          <p:cNvPr id="442377" name="Picture 9" descr="computer"/>
          <p:cNvPicPr>
            <a:picLocks noChangeAspect="1" noChangeArrowheads="1"/>
          </p:cNvPicPr>
          <p:nvPr/>
        </p:nvPicPr>
        <p:blipFill>
          <a:blip r:embed="rId4">
            <a:extLst>
              <a:ext uri="{28A0092B-C50C-407E-A947-70E740481C1C}">
                <a14:useLocalDpi xmlns:a14="http://schemas.microsoft.com/office/drawing/2010/main" val="0"/>
              </a:ext>
            </a:extLst>
          </a:blip>
          <a:srcRect l="12962" r="12962" b="19444"/>
          <a:stretch>
            <a:fillRect/>
          </a:stretch>
        </p:blipFill>
        <p:spPr bwMode="auto">
          <a:xfrm>
            <a:off x="4419600" y="3429000"/>
            <a:ext cx="3352800" cy="2432050"/>
          </a:xfrm>
          <a:prstGeom prst="rect">
            <a:avLst/>
          </a:prstGeom>
          <a:noFill/>
          <a:extLst>
            <a:ext uri="{909E8E84-426E-40dd-AFC4-6F175D3DCCD1}">
              <a14:hiddenFill xmlns:a14="http://schemas.microsoft.com/office/drawing/2010/main">
                <a:solidFill>
                  <a:srgbClr val="FFFFFF"/>
                </a:solidFill>
              </a14:hiddenFill>
            </a:ext>
          </a:extLst>
        </p:spPr>
      </p:pic>
      <p:sp>
        <p:nvSpPr>
          <p:cNvPr id="442378" name="AutoShape 10"/>
          <p:cNvSpPr>
            <a:spLocks noChangeArrowheads="1"/>
          </p:cNvSpPr>
          <p:nvPr/>
        </p:nvSpPr>
        <p:spPr bwMode="auto">
          <a:xfrm>
            <a:off x="7010400" y="3048000"/>
            <a:ext cx="1600200" cy="533400"/>
          </a:xfrm>
          <a:prstGeom prst="wedgeRoundRectCallout">
            <a:avLst>
              <a:gd name="adj1" fmla="val -76685"/>
              <a:gd name="adj2" fmla="val 11547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US" sz="2400" i="0">
                <a:latin typeface="Myriad Web" charset="0"/>
              </a:rPr>
              <a:t>JUMP!</a:t>
            </a:r>
          </a:p>
        </p:txBody>
      </p:sp>
    </p:spTree>
    <p:extLst>
      <p:ext uri="{BB962C8B-B14F-4D97-AF65-F5344CB8AC3E}">
        <p14:creationId xmlns:p14="http://schemas.microsoft.com/office/powerpoint/2010/main" val="1782905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7000" y="5867400"/>
            <a:ext cx="2895600" cy="9906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Video Demonstrations</a:t>
            </a:r>
            <a:endParaRPr lang="en-US" dirty="0"/>
          </a:p>
        </p:txBody>
      </p:sp>
      <p:pic>
        <p:nvPicPr>
          <p:cNvPr id="5" name="file551-3">
            <a:hlinkClick r:id="" action="ppaction://media"/>
          </p:cNvPr>
          <p:cNvPicPr>
            <a:picLocks noGrp="1" noChangeAspect="1"/>
          </p:cNvPicPr>
          <p:nvPr>
            <p:ph idx="1"/>
            <a:videoFile r:link="rId1"/>
            <p:extLst>
              <p:ext uri="{DAA4B4D4-6D71-4841-9C94-3DE7FCFB9230}">
                <p14:media xmlns:p14="http://schemas.microsoft.com/office/powerpoint/2010/main" r:embed="rId2">
                  <p14:trim st="139795" end="3656"/>
                </p14:media>
              </p:ext>
            </p:extLst>
          </p:nvPr>
        </p:nvPicPr>
        <p:blipFill>
          <a:blip r:embed="rId4"/>
          <a:stretch>
            <a:fillRect/>
          </a:stretch>
        </p:blipFill>
        <p:spPr>
          <a:xfrm>
            <a:off x="0" y="1600200"/>
            <a:ext cx="9144000" cy="5143500"/>
          </a:xfrm>
        </p:spPr>
      </p:pic>
      <p:sp>
        <p:nvSpPr>
          <p:cNvPr id="4" name="Slide Number Placeholder 3"/>
          <p:cNvSpPr>
            <a:spLocks noGrp="1"/>
          </p:cNvSpPr>
          <p:nvPr>
            <p:ph type="sldNum" sz="quarter" idx="12"/>
          </p:nvPr>
        </p:nvSpPr>
        <p:spPr/>
        <p:txBody>
          <a:bodyPr/>
          <a:lstStyle/>
          <a:p>
            <a:fld id="{23F2AF1E-9216-4056-9DA0-3E58C0837E5A}" type="slidenum">
              <a:rPr lang="en-US" smtClean="0"/>
              <a:pPr/>
              <a:t>36</a:t>
            </a:fld>
            <a:endParaRPr lang="en-US" dirty="0"/>
          </a:p>
        </p:txBody>
      </p:sp>
    </p:spTree>
    <p:extLst>
      <p:ext uri="{BB962C8B-B14F-4D97-AF65-F5344CB8AC3E}">
        <p14:creationId xmlns:p14="http://schemas.microsoft.com/office/powerpoint/2010/main" val="2216723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Shape 2112"/>
          <p:cNvSpPr>
            <a:spLocks noGrp="1"/>
          </p:cNvSpPr>
          <p:nvPr>
            <p:ph type="sldNum" sz="quarter" idx="2"/>
          </p:nvPr>
        </p:nvSpPr>
        <p:spPr>
          <a:xfrm>
            <a:off x="26202" y="6555002"/>
            <a:ext cx="300824" cy="21031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pic>
        <p:nvPicPr>
          <p:cNvPr id="2113" name="OverlayScale.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64065" y="-52919"/>
            <a:ext cx="10340576" cy="7350328"/>
          </a:xfrm>
          <a:prstGeom prst="rect">
            <a:avLst/>
          </a:prstGeom>
          <a:ln w="12700">
            <a:miter lim="400000"/>
          </a:ln>
        </p:spPr>
      </p:pic>
    </p:spTree>
    <p:extLst>
      <p:ext uri="{BB962C8B-B14F-4D97-AF65-F5344CB8AC3E}">
        <p14:creationId xmlns:p14="http://schemas.microsoft.com/office/powerpoint/2010/main" val="15323686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xmlns:p14="http://schemas.microsoft.com/office/powerpoint/2010/main" spd="slow"/>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6577" fill="hold"/>
                                        <p:tgtEl>
                                          <p:spTgt spid="21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1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8" name="Shape 2108"/>
          <p:cNvSpPr>
            <a:spLocks noGrp="1"/>
          </p:cNvSpPr>
          <p:nvPr>
            <p:ph type="sldNum" sz="quarter" idx="2"/>
          </p:nvPr>
        </p:nvSpPr>
        <p:spPr>
          <a:xfrm>
            <a:off x="177221" y="6555002"/>
            <a:ext cx="149805" cy="21031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pic>
        <p:nvPicPr>
          <p:cNvPr id="2109" name="OctopocusPriors.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1999" y="1096073"/>
            <a:ext cx="9144001" cy="4665855"/>
          </a:xfrm>
          <a:prstGeom prst="rect">
            <a:avLst/>
          </a:prstGeom>
          <a:ln w="12700">
            <a:miter lim="400000"/>
          </a:ln>
        </p:spPr>
      </p:pic>
      <p:sp>
        <p:nvSpPr>
          <p:cNvPr id="2110" name="Shape 2110"/>
          <p:cNvSpPr/>
          <p:nvPr/>
        </p:nvSpPr>
        <p:spPr>
          <a:xfrm>
            <a:off x="-8236" y="5588319"/>
            <a:ext cx="9144001" cy="620544"/>
          </a:xfrm>
          <a:prstGeom prst="rect">
            <a:avLst/>
          </a:prstGeom>
          <a:solidFill>
            <a:srgbClr val="FFFFFF"/>
          </a:solidFill>
          <a:ln w="12700">
            <a:miter lim="400000"/>
          </a:ln>
        </p:spPr>
        <p:txBody>
          <a:bodyPr lIns="35717" tIns="35717" rIns="35717" bIns="35717" anchor="ctr"/>
          <a:lstStyle/>
          <a:p>
            <a:pPr algn="ctr" defTabSz="580409">
              <a:defRPr sz="5600">
                <a:effectLst>
                  <a:outerShdw blurRad="38100" dist="12700" dir="5400000" rotWithShape="0">
                    <a:srgbClr val="000000">
                      <a:alpha val="50000"/>
                    </a:srgbClr>
                  </a:outerShdw>
                </a:effectLst>
                <a:uFillTx/>
              </a:defRPr>
            </a:pPr>
            <a:endParaRPr/>
          </a:p>
        </p:txBody>
      </p:sp>
    </p:spTree>
    <p:extLst>
      <p:ext uri="{BB962C8B-B14F-4D97-AF65-F5344CB8AC3E}">
        <p14:creationId xmlns:p14="http://schemas.microsoft.com/office/powerpoint/2010/main" val="3422582021"/>
      </p:ext>
    </p:extLst>
  </p:cSld>
  <p:clrMapOvr>
    <a:masterClrMapping/>
  </p:clrMapOvr>
  <p:transition xmlns:p14="http://schemas.microsoft.com/office/powerpoint/2010/main">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25833" fill="hold"/>
                                        <p:tgtEl>
                                          <p:spTgt spid="21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0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endParaRPr lang="en-US" dirty="0"/>
          </a:p>
        </p:txBody>
      </p:sp>
      <p:pic>
        <p:nvPicPr>
          <p:cNvPr id="4" name="Content Placeholder 3" descr="Screen Shot 2016-04-06 at 11.49.2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138" b="4033"/>
          <a:stretch/>
        </p:blipFill>
        <p:spPr>
          <a:xfrm>
            <a:off x="261815" y="1621693"/>
            <a:ext cx="8229600" cy="2364154"/>
          </a:xfrm>
          <a:prstGeom prst="rect">
            <a:avLst/>
          </a:prstGeom>
          <a:ln>
            <a:noFill/>
          </a:ln>
          <a:effectLst>
            <a:outerShdw blurRad="292100" dist="139700" dir="2700000" algn="tl" rotWithShape="0">
              <a:srgbClr val="333333">
                <a:alpha val="65000"/>
              </a:srgbClr>
            </a:outerShdw>
          </a:effectLst>
        </p:spPr>
      </p:pic>
      <p:pic>
        <p:nvPicPr>
          <p:cNvPr id="5" name="Picture 4" descr="Screen Shot 2016-04-06 at 11.50.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69" y="4298463"/>
            <a:ext cx="9144000" cy="2377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7699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Accident Identification: </a:t>
            </a:r>
            <a:br>
              <a:rPr lang="en-US" dirty="0" smtClean="0"/>
            </a:br>
            <a:r>
              <a:rPr lang="en-US" dirty="0" smtClean="0"/>
              <a:t>What would you want to know?</a:t>
            </a:r>
            <a:endParaRPr lang="en-US" dirty="0"/>
          </a:p>
        </p:txBody>
      </p:sp>
      <p:pic>
        <p:nvPicPr>
          <p:cNvPr id="4" name="Content Placeholder 3" descr="Screen Shot 2016-04-06 at 11.59.30 PM.png"/>
          <p:cNvPicPr>
            <a:picLocks noGrp="1" noChangeAspect="1"/>
          </p:cNvPicPr>
          <p:nvPr>
            <p:ph idx="1"/>
          </p:nvPr>
        </p:nvPicPr>
        <p:blipFill>
          <a:blip r:embed="rId3">
            <a:extLst>
              <a:ext uri="{28A0092B-C50C-407E-A947-70E740481C1C}">
                <a14:useLocalDpi xmlns:a14="http://schemas.microsoft.com/office/drawing/2010/main" val="0"/>
              </a:ext>
            </a:extLst>
          </a:blip>
          <a:srcRect t="-15234" b="-15234"/>
          <a:stretch>
            <a:fillRect/>
          </a:stretch>
        </p:blipFill>
        <p:spPr/>
      </p:pic>
    </p:spTree>
    <p:extLst>
      <p:ext uri="{BB962C8B-B14F-4D97-AF65-F5344CB8AC3E}">
        <p14:creationId xmlns:p14="http://schemas.microsoft.com/office/powerpoint/2010/main" val="3271513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Known Preference</a:t>
            </a:r>
            <a:endParaRPr lang="en-US" dirty="0"/>
          </a:p>
        </p:txBody>
      </p:sp>
      <p:pic>
        <p:nvPicPr>
          <p:cNvPr id="7" name="Content Placeholder 6" descr="Screen Shot 2016-04-07 at 12.00.34 AM.png"/>
          <p:cNvPicPr>
            <a:picLocks noGrp="1" noChangeAspect="1"/>
          </p:cNvPicPr>
          <p:nvPr>
            <p:ph sz="half" idx="1"/>
          </p:nvPr>
        </p:nvPicPr>
        <p:blipFill>
          <a:blip r:embed="rId2">
            <a:extLst>
              <a:ext uri="{28A0092B-C50C-407E-A947-70E740481C1C}">
                <a14:useLocalDpi xmlns:a14="http://schemas.microsoft.com/office/drawing/2010/main" val="0"/>
              </a:ext>
            </a:extLst>
          </a:blip>
          <a:srcRect l="5775" r="5775"/>
          <a:stretch>
            <a:fillRect/>
          </a:stretch>
        </p:blipFill>
        <p:spPr/>
      </p:pic>
      <p:pic>
        <p:nvPicPr>
          <p:cNvPr id="8" name="Content Placeholder 7" descr="Screen Shot 2016-04-07 at 12.01.02 AM.png"/>
          <p:cNvPicPr>
            <a:picLocks noGrp="1" noChangeAspect="1"/>
          </p:cNvPicPr>
          <p:nvPr>
            <p:ph sz="half" idx="2"/>
          </p:nvPr>
        </p:nvPicPr>
        <p:blipFill>
          <a:blip r:embed="rId3">
            <a:extLst>
              <a:ext uri="{28A0092B-C50C-407E-A947-70E740481C1C}">
                <a14:useLocalDpi xmlns:a14="http://schemas.microsoft.com/office/drawing/2010/main" val="0"/>
              </a:ext>
            </a:extLst>
          </a:blip>
          <a:srcRect l="5683" r="5683"/>
          <a:stretch>
            <a:fillRect/>
          </a:stretch>
        </p:blipFill>
        <p:spPr>
          <a:xfrm>
            <a:off x="4648200" y="1639277"/>
            <a:ext cx="3943690" cy="4419600"/>
          </a:xfrm>
        </p:spPr>
      </p:pic>
    </p:spTree>
    <p:extLst>
      <p:ext uri="{BB962C8B-B14F-4D97-AF65-F5344CB8AC3E}">
        <p14:creationId xmlns:p14="http://schemas.microsoft.com/office/powerpoint/2010/main" val="4212753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smtClean="0"/>
              <a:t>Wrong </a:t>
            </a:r>
            <a:r>
              <a:rPr lang="en-US" dirty="0" smtClean="0"/>
              <a:t>location-based recommendation</a:t>
            </a:r>
            <a:endParaRPr lang="en-US" dirty="0"/>
          </a:p>
        </p:txBody>
      </p:sp>
      <p:pic>
        <p:nvPicPr>
          <p:cNvPr id="7" name="Content Placeholder 6" descr="Screen Shot 2016-04-07 at 12.01.40 AM.png"/>
          <p:cNvPicPr>
            <a:picLocks noGrp="1" noChangeAspect="1"/>
          </p:cNvPicPr>
          <p:nvPr>
            <p:ph idx="1"/>
          </p:nvPr>
        </p:nvPicPr>
        <p:blipFill>
          <a:blip r:embed="rId3">
            <a:extLst>
              <a:ext uri="{28A0092B-C50C-407E-A947-70E740481C1C}">
                <a14:useLocalDpi xmlns:a14="http://schemas.microsoft.com/office/drawing/2010/main" val="0"/>
              </a:ext>
            </a:extLst>
          </a:blip>
          <a:srcRect t="-29493" b="-29493"/>
          <a:stretch>
            <a:fillRect/>
          </a:stretch>
        </p:blipFill>
        <p:spPr/>
      </p:pic>
    </p:spTree>
    <p:extLst>
      <p:ext uri="{BB962C8B-B14F-4D97-AF65-F5344CB8AC3E}">
        <p14:creationId xmlns:p14="http://schemas.microsoft.com/office/powerpoint/2010/main" val="96741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Feedback</a:t>
            </a:r>
            <a:endParaRPr lang="en-US" dirty="0"/>
          </a:p>
        </p:txBody>
      </p:sp>
      <p:sp>
        <p:nvSpPr>
          <p:cNvPr id="3" name="Content Placeholder 2"/>
          <p:cNvSpPr>
            <a:spLocks noGrp="1"/>
          </p:cNvSpPr>
          <p:nvPr>
            <p:ph idx="1"/>
          </p:nvPr>
        </p:nvSpPr>
        <p:spPr/>
        <p:txBody>
          <a:bodyPr>
            <a:normAutofit/>
          </a:bodyPr>
          <a:lstStyle/>
          <a:p>
            <a:pPr marL="0" indent="0">
              <a:buNone/>
            </a:pPr>
            <a:r>
              <a:rPr lang="en-US" dirty="0"/>
              <a:t>Feedback: crucial to user’s understanding of how a system works and helping guide future action </a:t>
            </a:r>
            <a:endParaRPr lang="en-US" dirty="0" smtClean="0">
              <a:effectLst/>
            </a:endParaRPr>
          </a:p>
          <a:p>
            <a:r>
              <a:rPr lang="en-US" b="1" dirty="0" smtClean="0"/>
              <a:t>What </a:t>
            </a:r>
            <a:r>
              <a:rPr lang="en-US" dirty="0" smtClean="0"/>
              <a:t>did the system do?</a:t>
            </a:r>
            <a:endParaRPr lang="en-US" b="1" dirty="0" smtClean="0"/>
          </a:p>
          <a:p>
            <a:r>
              <a:rPr lang="en-US" b="1" dirty="0" smtClean="0"/>
              <a:t>What </a:t>
            </a:r>
            <a:r>
              <a:rPr lang="en-US" dirty="0"/>
              <a:t>if I do W, what will the system do</a:t>
            </a:r>
            <a:r>
              <a:rPr lang="en-US" dirty="0" smtClean="0"/>
              <a:t>? </a:t>
            </a:r>
          </a:p>
          <a:p>
            <a:r>
              <a:rPr lang="en-US" b="1" dirty="0" smtClean="0"/>
              <a:t>Why </a:t>
            </a:r>
            <a:r>
              <a:rPr lang="en-US" dirty="0"/>
              <a:t>did the system do X</a:t>
            </a:r>
            <a:r>
              <a:rPr lang="en-US" dirty="0" smtClean="0"/>
              <a:t>?</a:t>
            </a:r>
          </a:p>
          <a:p>
            <a:r>
              <a:rPr lang="en-US" b="1" dirty="0" smtClean="0"/>
              <a:t>Why </a:t>
            </a:r>
            <a:r>
              <a:rPr lang="en-US" dirty="0"/>
              <a:t>did the system </a:t>
            </a:r>
            <a:r>
              <a:rPr lang="en-US" b="1" dirty="0"/>
              <a:t>not </a:t>
            </a:r>
            <a:r>
              <a:rPr lang="en-US" dirty="0"/>
              <a:t>do </a:t>
            </a:r>
            <a:r>
              <a:rPr lang="en-US" dirty="0" smtClean="0"/>
              <a:t>Y</a:t>
            </a:r>
            <a:endParaRPr lang="en-US" dirty="0"/>
          </a:p>
          <a:p>
            <a:r>
              <a:rPr lang="en-US" b="1" dirty="0" smtClean="0"/>
              <a:t>How </a:t>
            </a:r>
            <a:r>
              <a:rPr lang="en-US" dirty="0" smtClean="0"/>
              <a:t>do I get the system to do Z</a:t>
            </a:r>
            <a:r>
              <a:rPr lang="en-US" dirty="0"/>
              <a:t>? </a:t>
            </a:r>
            <a:endParaRPr lang="en-US" dirty="0" smtClean="0">
              <a:effectLst/>
            </a:endParaRPr>
          </a:p>
        </p:txBody>
      </p:sp>
    </p:spTree>
    <p:extLst>
      <p:ext uri="{BB962C8B-B14F-4D97-AF65-F5344CB8AC3E}">
        <p14:creationId xmlns:p14="http://schemas.microsoft.com/office/powerpoint/2010/main" val="102480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Feedback </a:t>
            </a:r>
            <a:br>
              <a:rPr lang="en-US" dirty="0" smtClean="0"/>
            </a:br>
            <a:r>
              <a:rPr lang="en-US" dirty="0" smtClean="0"/>
              <a:t>Depends on Circumstance</a:t>
            </a:r>
            <a:endParaRPr lang="en-US" dirty="0"/>
          </a:p>
        </p:txBody>
      </p:sp>
      <p:sp>
        <p:nvSpPr>
          <p:cNvPr id="3" name="Content Placeholder 2"/>
          <p:cNvSpPr>
            <a:spLocks noGrp="1"/>
          </p:cNvSpPr>
          <p:nvPr>
            <p:ph idx="1"/>
          </p:nvPr>
        </p:nvSpPr>
        <p:spPr>
          <a:xfrm>
            <a:off x="457200" y="1600200"/>
            <a:ext cx="6236677" cy="4525963"/>
          </a:xfrm>
        </p:spPr>
        <p:txBody>
          <a:bodyPr/>
          <a:lstStyle/>
          <a:p>
            <a:r>
              <a:rPr lang="en-US" dirty="0"/>
              <a:t>Did she fracture any </a:t>
            </a:r>
            <a:r>
              <a:rPr lang="en-US" dirty="0" smtClean="0"/>
              <a:t>bones</a:t>
            </a:r>
            <a:br>
              <a:rPr lang="en-US" dirty="0" smtClean="0"/>
            </a:br>
            <a:r>
              <a:rPr lang="en-US" dirty="0" smtClean="0"/>
              <a:t>in </a:t>
            </a:r>
            <a:r>
              <a:rPr lang="en-US" dirty="0"/>
              <a:t>the fall? </a:t>
            </a:r>
            <a:endParaRPr lang="en-US" dirty="0" smtClean="0">
              <a:effectLst/>
            </a:endParaRPr>
          </a:p>
          <a:p>
            <a:r>
              <a:rPr lang="en-US" dirty="0"/>
              <a:t>How long ago did this happen? How does the system detect falls? </a:t>
            </a:r>
            <a:endParaRPr lang="en-US" dirty="0" smtClean="0">
              <a:effectLst/>
            </a:endParaRPr>
          </a:p>
          <a:p>
            <a:endParaRPr lang="en-US" i="1" dirty="0" smtClean="0"/>
          </a:p>
          <a:p>
            <a:r>
              <a:rPr lang="en-US" i="1" dirty="0" smtClean="0"/>
              <a:t>Why </a:t>
            </a:r>
            <a:r>
              <a:rPr lang="en-US" dirty="0"/>
              <a:t>did it </a:t>
            </a:r>
            <a:r>
              <a:rPr lang="en-US" i="1" dirty="0"/>
              <a:t>not </a:t>
            </a:r>
            <a:r>
              <a:rPr lang="en-US" dirty="0"/>
              <a:t>tell me about the Museum? How does it determine my loca0on? </a:t>
            </a:r>
            <a:endParaRPr lang="en-US" dirty="0" smtClean="0">
              <a:effectLst/>
            </a:endParaRPr>
          </a:p>
          <a:p>
            <a:pPr marL="0" indent="0">
              <a:buNone/>
            </a:pPr>
            <a:endParaRPr lang="en-US" dirty="0"/>
          </a:p>
        </p:txBody>
      </p:sp>
      <p:pic>
        <p:nvPicPr>
          <p:cNvPr id="4" name="Content Placeholder 3" descr="Screen Shot 2016-04-06 at 11.59.30 PM.png"/>
          <p:cNvPicPr>
            <a:picLocks noChangeAspect="1"/>
          </p:cNvPicPr>
          <p:nvPr/>
        </p:nvPicPr>
        <p:blipFill rotWithShape="1">
          <a:blip r:embed="rId3">
            <a:extLst>
              <a:ext uri="{28A0092B-C50C-407E-A947-70E740481C1C}">
                <a14:useLocalDpi xmlns:a14="http://schemas.microsoft.com/office/drawing/2010/main" val="0"/>
              </a:ext>
            </a:extLst>
          </a:blip>
          <a:srcRect l="70228" t="1832" b="29454"/>
          <a:stretch/>
        </p:blipFill>
        <p:spPr>
          <a:xfrm>
            <a:off x="6693877" y="1417638"/>
            <a:ext cx="2450123" cy="2383694"/>
          </a:xfrm>
          <a:prstGeom prst="rect">
            <a:avLst/>
          </a:prstGeom>
        </p:spPr>
      </p:pic>
      <p:pic>
        <p:nvPicPr>
          <p:cNvPr id="5" name="Picture 4" descr="Screen Shot 2016-04-07 at 12.04.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775" y="4005385"/>
            <a:ext cx="1379202" cy="2597638"/>
          </a:xfrm>
          <a:prstGeom prst="rect">
            <a:avLst/>
          </a:prstGeom>
        </p:spPr>
      </p:pic>
    </p:spTree>
    <p:extLst>
      <p:ext uri="{BB962C8B-B14F-4D97-AF65-F5344CB8AC3E}">
        <p14:creationId xmlns:p14="http://schemas.microsoft.com/office/powerpoint/2010/main" val="1221018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TotalTime>
  <Words>1613</Words>
  <Application>Microsoft Macintosh PowerPoint</Application>
  <PresentationFormat>On-screen Show (4:3)</PresentationFormat>
  <Paragraphs>233</Paragraphs>
  <Slides>38</Slides>
  <Notes>19</Notes>
  <HiddenSlides>0</HiddenSlides>
  <MMClips>15</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Office Theme</vt:lpstr>
      <vt:lpstr>Image</vt:lpstr>
      <vt:lpstr>Usable Machine Learning I</vt:lpstr>
      <vt:lpstr>Usable Machine Learning</vt:lpstr>
      <vt:lpstr>Understanding what is going on: Forming Mental Models</vt:lpstr>
      <vt:lpstr>Discuss:</vt:lpstr>
      <vt:lpstr>Accident Identification:  What would you want to know?</vt:lpstr>
      <vt:lpstr>Known Preference</vt:lpstr>
      <vt:lpstr>Wrong location-based recommendation</vt:lpstr>
      <vt:lpstr>Types of Feedback</vt:lpstr>
      <vt:lpstr>Best Feedback  Depends on Circumstance</vt:lpstr>
      <vt:lpstr>Usable Machine Learning</vt:lpstr>
      <vt:lpstr>Usable Machine Learning</vt:lpstr>
      <vt:lpstr>SILK (Landay, Myers 1996)</vt:lpstr>
      <vt:lpstr>Burlap </vt:lpstr>
      <vt:lpstr>Investigations of  Mediation Techniques</vt:lpstr>
      <vt:lpstr>Types of Uncertainty/Errors</vt:lpstr>
      <vt:lpstr>Types of Uncertainty/Errors</vt:lpstr>
      <vt:lpstr>Types of Uncertainty/Errors</vt:lpstr>
      <vt:lpstr>How do people address uncertainty and avoid / correct error?</vt:lpstr>
      <vt:lpstr>Design Guidelines </vt:lpstr>
      <vt:lpstr>Anticipation</vt:lpstr>
      <vt:lpstr>Anticipation</vt:lpstr>
      <vt:lpstr>Consequences</vt:lpstr>
      <vt:lpstr>External Aids</vt:lpstr>
      <vt:lpstr>Example: Octopocus [Bau UIST’08]</vt:lpstr>
      <vt:lpstr>Confirmation</vt:lpstr>
      <vt:lpstr>Example: Showing tentative Results</vt:lpstr>
      <vt:lpstr>Freshness</vt:lpstr>
      <vt:lpstr>Progressive Assistance</vt:lpstr>
      <vt:lpstr>Method Shifts</vt:lpstr>
      <vt:lpstr>Modality Shifts</vt:lpstr>
      <vt:lpstr>Shifting from writing to selection</vt:lpstr>
      <vt:lpstr>Level of Discourse</vt:lpstr>
      <vt:lpstr>Backtracking</vt:lpstr>
      <vt:lpstr>Example: Repetition</vt:lpstr>
      <vt:lpstr>Graceful Failure</vt:lpstr>
      <vt:lpstr>Video Demonstrations</vt:lpstr>
      <vt:lpstr>PowerPoint Presentation</vt:lpstr>
      <vt:lpstr>PowerPoint Presentation</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Intelligibility</dc:title>
  <dc:creator>Jen Mankoff</dc:creator>
  <cp:lastModifiedBy>Jen Mankoff</cp:lastModifiedBy>
  <cp:revision>34</cp:revision>
  <dcterms:created xsi:type="dcterms:W3CDTF">2016-04-07T03:42:44Z</dcterms:created>
  <dcterms:modified xsi:type="dcterms:W3CDTF">2016-06-10T11:27:43Z</dcterms:modified>
</cp:coreProperties>
</file>